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mp4" ContentType="video/unknown"/>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73" r:id="rId3"/>
    <p:sldId id="270" r:id="rId4"/>
    <p:sldId id="281" r:id="rId5"/>
    <p:sldId id="283" r:id="rId6"/>
    <p:sldId id="288" r:id="rId7"/>
    <p:sldId id="284" r:id="rId8"/>
    <p:sldId id="285" r:id="rId9"/>
    <p:sldId id="287" r:id="rId10"/>
    <p:sldId id="258" r:id="rId11"/>
    <p:sldId id="289" r:id="rId12"/>
    <p:sldId id="260" r:id="rId13"/>
    <p:sldId id="272" r:id="rId14"/>
    <p:sldId id="280" r:id="rId15"/>
    <p:sldId id="271" r:id="rId16"/>
    <p:sldId id="299" r:id="rId17"/>
    <p:sldId id="267" r:id="rId18"/>
    <p:sldId id="266" r:id="rId19"/>
    <p:sldId id="279" r:id="rId20"/>
    <p:sldId id="257" r:id="rId21"/>
    <p:sldId id="269" r:id="rId22"/>
    <p:sldId id="265" r:id="rId23"/>
    <p:sldId id="263" r:id="rId24"/>
    <p:sldId id="295" r:id="rId25"/>
    <p:sldId id="297" r:id="rId26"/>
    <p:sldId id="296" r:id="rId27"/>
    <p:sldId id="264" r:id="rId28"/>
    <p:sldId id="300" r:id="rId29"/>
    <p:sldId id="274" r:id="rId30"/>
    <p:sldId id="277" r:id="rId31"/>
    <p:sldId id="275" r:id="rId32"/>
    <p:sldId id="276" r:id="rId33"/>
    <p:sldId id="262" r:id="rId34"/>
    <p:sldId id="290" r:id="rId35"/>
    <p:sldId id="291" r:id="rId36"/>
    <p:sldId id="259" r:id="rId37"/>
    <p:sldId id="261" r:id="rId38"/>
    <p:sldId id="278" r:id="rId39"/>
    <p:sldId id="293" r:id="rId40"/>
    <p:sldId id="292" r:id="rId41"/>
    <p:sldId id="298" r:id="rId42"/>
    <p:sldId id="294" r:id="rId43"/>
    <p:sldId id="301" r:id="rId44"/>
    <p:sldId id="286"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CFDA093-8DB1-4A86-8D4F-92750C9F09B6}">
          <p14:sldIdLst>
            <p14:sldId id="256"/>
            <p14:sldId id="273"/>
          </p14:sldIdLst>
        </p14:section>
        <p14:section name="Bandwidth" id="{E6BB6316-8701-4877-B0AF-A5FCA1FDCB54}">
          <p14:sldIdLst>
            <p14:sldId id="270"/>
            <p14:sldId id="281"/>
            <p14:sldId id="283"/>
            <p14:sldId id="288"/>
            <p14:sldId id="284"/>
            <p14:sldId id="285"/>
            <p14:sldId id="287"/>
          </p14:sldIdLst>
        </p14:section>
        <p14:section name="Overview" id="{F2733934-019C-43AB-98E0-B00DAC8D7D54}">
          <p14:sldIdLst>
            <p14:sldId id="258"/>
            <p14:sldId id="289"/>
            <p14:sldId id="260"/>
            <p14:sldId id="272"/>
            <p14:sldId id="280"/>
          </p14:sldIdLst>
        </p14:section>
        <p14:section name="Algorithm" id="{184C45BD-F3BE-42C1-9E9D-CBD0EE3DD858}">
          <p14:sldIdLst>
            <p14:sldId id="271"/>
            <p14:sldId id="299"/>
            <p14:sldId id="267"/>
            <p14:sldId id="266"/>
            <p14:sldId id="279"/>
            <p14:sldId id="257"/>
            <p14:sldId id="269"/>
          </p14:sldIdLst>
        </p14:section>
        <p14:section name="Results" id="{1184D4A8-4AE0-4736-9246-B0F7D012B2B0}">
          <p14:sldIdLst>
            <p14:sldId id="265"/>
            <p14:sldId id="263"/>
            <p14:sldId id="295"/>
            <p14:sldId id="297"/>
            <p14:sldId id="296"/>
            <p14:sldId id="264"/>
            <p14:sldId id="300"/>
            <p14:sldId id="274"/>
            <p14:sldId id="277"/>
            <p14:sldId id="275"/>
            <p14:sldId id="276"/>
            <p14:sldId id="262"/>
            <p14:sldId id="290"/>
            <p14:sldId id="291"/>
            <p14:sldId id="259"/>
            <p14:sldId id="261"/>
            <p14:sldId id="278"/>
            <p14:sldId id="293"/>
            <p14:sldId id="292"/>
            <p14:sldId id="298"/>
            <p14:sldId id="294"/>
            <p14:sldId id="301"/>
            <p14:sldId id="28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E0E0"/>
    <a:srgbClr val="999A6C"/>
    <a:srgbClr val="C7BD93"/>
    <a:srgbClr val="90CCB4"/>
    <a:srgbClr val="9F09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57" autoAdjust="0"/>
    <p:restoredTop sz="71800" autoAdjust="0"/>
  </p:normalViewPr>
  <p:slideViewPr>
    <p:cSldViewPr>
      <p:cViewPr varScale="1">
        <p:scale>
          <a:sx n="67" d="100"/>
          <a:sy n="67" d="100"/>
        </p:scale>
        <p:origin x="-171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charts/_rels/chart1.xml.rels><?xml version="1.0" encoding="UTF-8" standalone="yes"?>
<Relationships xmlns="http://schemas.openxmlformats.org/package/2006/relationships"><Relationship Id="rId1" Type="http://schemas.openxmlformats.org/officeDocument/2006/relationships/oleObject" Target="file:///C:\morgan\projects\transparency\papers\JCGT13\source\curv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0352467375738853"/>
          <c:y val="0.0429414833239675"/>
          <c:w val="0.853990050406879"/>
          <c:h val="0.923190546528803"/>
        </c:manualLayout>
      </c:layout>
      <c:scatterChart>
        <c:scatterStyle val="smoothMarker"/>
        <c:varyColors val="0"/>
        <c:ser>
          <c:idx val="0"/>
          <c:order val="0"/>
          <c:marker>
            <c:symbol val="none"/>
          </c:marker>
          <c:xVal>
            <c:numRef>
              <c:f>Sheet1!$A$19:$A$31</c:f>
              <c:numCache>
                <c:formatCode>General</c:formatCode>
                <c:ptCount val="13"/>
                <c:pt idx="0">
                  <c:v>-1.0</c:v>
                </c:pt>
                <c:pt idx="1">
                  <c:v>-0.698970004336019</c:v>
                </c:pt>
                <c:pt idx="2">
                  <c:v>-0.397940008672038</c:v>
                </c:pt>
                <c:pt idx="3">
                  <c:v>-0.0969100130080564</c:v>
                </c:pt>
                <c:pt idx="4">
                  <c:v>0.204119982655925</c:v>
                </c:pt>
                <c:pt idx="5">
                  <c:v>0.505149978319906</c:v>
                </c:pt>
                <c:pt idx="6">
                  <c:v>0.806179973983887</c:v>
                </c:pt>
                <c:pt idx="7">
                  <c:v>1.107209969647868</c:v>
                </c:pt>
                <c:pt idx="8">
                  <c:v>1.40823996531185</c:v>
                </c:pt>
                <c:pt idx="9">
                  <c:v>1.709269960975831</c:v>
                </c:pt>
                <c:pt idx="10">
                  <c:v>2.010299956639812</c:v>
                </c:pt>
                <c:pt idx="11">
                  <c:v>2.311329952303793</c:v>
                </c:pt>
                <c:pt idx="12">
                  <c:v>2.612359947967774</c:v>
                </c:pt>
              </c:numCache>
            </c:numRef>
          </c:xVal>
          <c:yVal>
            <c:numRef>
              <c:f>Sheet1!$B$19:$B$31</c:f>
              <c:numCache>
                <c:formatCode>General</c:formatCode>
                <c:ptCount val="13"/>
                <c:pt idx="0">
                  <c:v>3.477121254719663</c:v>
                </c:pt>
                <c:pt idx="1">
                  <c:v>3.477121254719663</c:v>
                </c:pt>
                <c:pt idx="2">
                  <c:v>3.19314197048118</c:v>
                </c:pt>
                <c:pt idx="3">
                  <c:v>2.591590421531501</c:v>
                </c:pt>
                <c:pt idx="4">
                  <c:v>1.989657633859321</c:v>
                </c:pt>
                <c:pt idx="5">
                  <c:v>1.387629449251241</c:v>
                </c:pt>
                <c:pt idx="6">
                  <c:v>0.785577409704579</c:v>
                </c:pt>
                <c:pt idx="7">
                  <c:v>0.183519402142117</c:v>
                </c:pt>
                <c:pt idx="8">
                  <c:v>-0.418540160484317</c:v>
                </c:pt>
                <c:pt idx="9">
                  <c:v>-1.020601120495868</c:v>
                </c:pt>
                <c:pt idx="10">
                  <c:v>-1.622678567366941</c:v>
                </c:pt>
                <c:pt idx="11">
                  <c:v>-2.0</c:v>
                </c:pt>
                <c:pt idx="12">
                  <c:v>-2.0</c:v>
                </c:pt>
              </c:numCache>
            </c:numRef>
          </c:yVal>
          <c:smooth val="1"/>
        </c:ser>
        <c:ser>
          <c:idx val="1"/>
          <c:order val="1"/>
          <c:marker>
            <c:symbol val="none"/>
          </c:marker>
          <c:xVal>
            <c:numRef>
              <c:f>Sheet1!$A$19:$A$31</c:f>
              <c:numCache>
                <c:formatCode>General</c:formatCode>
                <c:ptCount val="13"/>
                <c:pt idx="0">
                  <c:v>-1.0</c:v>
                </c:pt>
                <c:pt idx="1">
                  <c:v>-0.698970004336019</c:v>
                </c:pt>
                <c:pt idx="2">
                  <c:v>-0.397940008672038</c:v>
                </c:pt>
                <c:pt idx="3">
                  <c:v>-0.0969100130080564</c:v>
                </c:pt>
                <c:pt idx="4">
                  <c:v>0.204119982655925</c:v>
                </c:pt>
                <c:pt idx="5">
                  <c:v>0.505149978319906</c:v>
                </c:pt>
                <c:pt idx="6">
                  <c:v>0.806179973983887</c:v>
                </c:pt>
                <c:pt idx="7">
                  <c:v>1.107209969647868</c:v>
                </c:pt>
                <c:pt idx="8">
                  <c:v>1.40823996531185</c:v>
                </c:pt>
                <c:pt idx="9">
                  <c:v>1.709269960975831</c:v>
                </c:pt>
                <c:pt idx="10">
                  <c:v>2.010299956639812</c:v>
                </c:pt>
                <c:pt idx="11">
                  <c:v>2.311329952303793</c:v>
                </c:pt>
                <c:pt idx="12">
                  <c:v>2.612359947967774</c:v>
                </c:pt>
              </c:numCache>
            </c:numRef>
          </c:xVal>
          <c:yVal>
            <c:numRef>
              <c:f>Sheet1!$C$19:$C$31</c:f>
              <c:numCache>
                <c:formatCode>General</c:formatCode>
                <c:ptCount val="13"/>
                <c:pt idx="0">
                  <c:v>3.477121254719663</c:v>
                </c:pt>
                <c:pt idx="1">
                  <c:v>3.477121254719663</c:v>
                </c:pt>
                <c:pt idx="2">
                  <c:v>3.477121254719663</c:v>
                </c:pt>
                <c:pt idx="3">
                  <c:v>3.477121254719663</c:v>
                </c:pt>
                <c:pt idx="4">
                  <c:v>3.3865810549377</c:v>
                </c:pt>
                <c:pt idx="5">
                  <c:v>2.484417548879483</c:v>
                </c:pt>
                <c:pt idx="6">
                  <c:v>1.581443509565793</c:v>
                </c:pt>
                <c:pt idx="7">
                  <c:v>0.678368005952973</c:v>
                </c:pt>
                <c:pt idx="8">
                  <c:v>-0.224720268642765</c:v>
                </c:pt>
                <c:pt idx="9">
                  <c:v>-1.12781082606547</c:v>
                </c:pt>
                <c:pt idx="10">
                  <c:v>-2.0</c:v>
                </c:pt>
                <c:pt idx="11">
                  <c:v>-2.0</c:v>
                </c:pt>
                <c:pt idx="12">
                  <c:v>-2.0</c:v>
                </c:pt>
              </c:numCache>
            </c:numRef>
          </c:yVal>
          <c:smooth val="1"/>
        </c:ser>
        <c:ser>
          <c:idx val="2"/>
          <c:order val="2"/>
          <c:marker>
            <c:symbol val="none"/>
          </c:marker>
          <c:xVal>
            <c:numRef>
              <c:f>Sheet1!$A$19:$A$31</c:f>
              <c:numCache>
                <c:formatCode>General</c:formatCode>
                <c:ptCount val="13"/>
                <c:pt idx="0">
                  <c:v>-1.0</c:v>
                </c:pt>
                <c:pt idx="1">
                  <c:v>-0.698970004336019</c:v>
                </c:pt>
                <c:pt idx="2">
                  <c:v>-0.397940008672038</c:v>
                </c:pt>
                <c:pt idx="3">
                  <c:v>-0.0969100130080564</c:v>
                </c:pt>
                <c:pt idx="4">
                  <c:v>0.204119982655925</c:v>
                </c:pt>
                <c:pt idx="5">
                  <c:v>0.505149978319906</c:v>
                </c:pt>
                <c:pt idx="6">
                  <c:v>0.806179973983887</c:v>
                </c:pt>
                <c:pt idx="7">
                  <c:v>1.107209969647868</c:v>
                </c:pt>
                <c:pt idx="8">
                  <c:v>1.40823996531185</c:v>
                </c:pt>
                <c:pt idx="9">
                  <c:v>1.709269960975831</c:v>
                </c:pt>
                <c:pt idx="10">
                  <c:v>2.010299956639812</c:v>
                </c:pt>
                <c:pt idx="11">
                  <c:v>2.311329952303793</c:v>
                </c:pt>
                <c:pt idx="12">
                  <c:v>2.612359947967774</c:v>
                </c:pt>
              </c:numCache>
            </c:numRef>
          </c:xVal>
          <c:yVal>
            <c:numRef>
              <c:f>Sheet1!$D$19:$D$31</c:f>
              <c:numCache>
                <c:formatCode>General</c:formatCode>
                <c:ptCount val="13"/>
                <c:pt idx="0">
                  <c:v>3.477121252005324</c:v>
                </c:pt>
                <c:pt idx="1">
                  <c:v>3.477121211290217</c:v>
                </c:pt>
                <c:pt idx="2">
                  <c:v>3.477120559849048</c:v>
                </c:pt>
                <c:pt idx="3">
                  <c:v>3.477110136923233</c:v>
                </c:pt>
                <c:pt idx="4">
                  <c:v>3.476943404121183</c:v>
                </c:pt>
                <c:pt idx="5">
                  <c:v>3.474284348257607</c:v>
                </c:pt>
                <c:pt idx="6">
                  <c:v>3.43381494730434</c:v>
                </c:pt>
                <c:pt idx="7">
                  <c:v>3.049355832853554</c:v>
                </c:pt>
                <c:pt idx="8">
                  <c:v>2.032396717155077</c:v>
                </c:pt>
                <c:pt idx="9">
                  <c:v>0.843151398168243</c:v>
                </c:pt>
                <c:pt idx="10">
                  <c:v>-0.360021782750683</c:v>
                </c:pt>
                <c:pt idx="11">
                  <c:v>-1.564082521706927</c:v>
                </c:pt>
                <c:pt idx="12">
                  <c:v>-2.0</c:v>
                </c:pt>
              </c:numCache>
            </c:numRef>
          </c:yVal>
          <c:smooth val="1"/>
        </c:ser>
        <c:dLbls>
          <c:showLegendKey val="0"/>
          <c:showVal val="0"/>
          <c:showCatName val="0"/>
          <c:showSerName val="0"/>
          <c:showPercent val="0"/>
          <c:showBubbleSize val="0"/>
        </c:dLbls>
        <c:axId val="-2143345976"/>
        <c:axId val="-2143342984"/>
      </c:scatterChart>
      <c:valAx>
        <c:axId val="-2143345976"/>
        <c:scaling>
          <c:orientation val="minMax"/>
          <c:max val="2.7"/>
          <c:min val="-1.2"/>
        </c:scaling>
        <c:delete val="1"/>
        <c:axPos val="b"/>
        <c:numFmt formatCode="General" sourceLinked="1"/>
        <c:majorTickMark val="out"/>
        <c:minorTickMark val="none"/>
        <c:tickLblPos val="nextTo"/>
        <c:crossAx val="-2143342984"/>
        <c:crosses val="autoZero"/>
        <c:crossBetween val="midCat"/>
      </c:valAx>
      <c:valAx>
        <c:axId val="-2143342984"/>
        <c:scaling>
          <c:orientation val="minMax"/>
          <c:min val="-2.0"/>
        </c:scaling>
        <c:delete val="1"/>
        <c:axPos val="l"/>
        <c:majorGridlines/>
        <c:numFmt formatCode="General" sourceLinked="1"/>
        <c:majorTickMark val="out"/>
        <c:minorTickMark val="none"/>
        <c:tickLblPos val="nextTo"/>
        <c:crossAx val="-2143345976"/>
        <c:crosses val="autoZero"/>
        <c:crossBetween val="midCat"/>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E3440D-E965-4EB7-99C3-4DCB750560DF}" type="datetimeFigureOut">
              <a:rPr lang="en-US" smtClean="0"/>
              <a:t>3/16/14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28B95F-0B81-42A8-B598-86D5A19C9F7B}" type="slidenum">
              <a:rPr lang="en-US" smtClean="0"/>
              <a:t>‹#›</a:t>
            </a:fld>
            <a:endParaRPr lang="en-US"/>
          </a:p>
        </p:txBody>
      </p:sp>
    </p:spTree>
    <p:extLst>
      <p:ext uri="{BB962C8B-B14F-4D97-AF65-F5344CB8AC3E}">
        <p14:creationId xmlns:p14="http://schemas.microsoft.com/office/powerpoint/2010/main" val="3522102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method that I’m going to describe can be implemented</a:t>
            </a:r>
            <a:r>
              <a:rPr lang="en-US" baseline="0" dirty="0" smtClean="0"/>
              <a:t> by adding five lines of </a:t>
            </a:r>
            <a:r>
              <a:rPr lang="en-US" baseline="0" dirty="0" err="1" smtClean="0"/>
              <a:t>shader</a:t>
            </a:r>
            <a:r>
              <a:rPr lang="en-US" baseline="0" dirty="0" smtClean="0"/>
              <a:t> code to your renderer…and those five lines are very similar to some previous industry techniques.</a:t>
            </a:r>
          </a:p>
          <a:p>
            <a:endParaRPr lang="en-US" baseline="0" dirty="0" smtClean="0"/>
          </a:p>
          <a:p>
            <a:r>
              <a:rPr lang="en-US" baseline="0" dirty="0" smtClean="0"/>
              <a:t>So, the contribution here, and focus of the paper and presentation is </a:t>
            </a:r>
          </a:p>
          <a:p>
            <a:r>
              <a:rPr lang="en-US" baseline="0" dirty="0" smtClean="0"/>
              <a:t>analyzing and tuning this approach for both quality and performance.</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1</a:t>
            </a:fld>
            <a:endParaRPr lang="en-US"/>
          </a:p>
        </p:txBody>
      </p:sp>
    </p:spTree>
    <p:extLst>
      <p:ext uri="{BB962C8B-B14F-4D97-AF65-F5344CB8AC3E}">
        <p14:creationId xmlns:p14="http://schemas.microsoft.com/office/powerpoint/2010/main" val="664376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look at some current game engines, or at film</a:t>
            </a:r>
            <a:r>
              <a:rPr lang="en-US" baseline="0" dirty="0" smtClean="0"/>
              <a:t> shots and real photographs of similar scenes to get an idea of how many </a:t>
            </a:r>
            <a:r>
              <a:rPr lang="en-US" baseline="0" smtClean="0"/>
              <a:t>transparent primitives are needed…</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5</a:t>
            </a:fld>
            <a:endParaRPr lang="en-US"/>
          </a:p>
        </p:txBody>
      </p:sp>
    </p:spTree>
    <p:extLst>
      <p:ext uri="{BB962C8B-B14F-4D97-AF65-F5344CB8AC3E}">
        <p14:creationId xmlns:p14="http://schemas.microsoft.com/office/powerpoint/2010/main" val="1529560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where you can get with about 10 transparent primitives per pixel…look through a few</a:t>
            </a:r>
            <a:r>
              <a:rPr lang="en-US" baseline="0" dirty="0" smtClean="0"/>
              <a:t> windows, and some thin smoke. </a:t>
            </a:r>
          </a:p>
          <a:p>
            <a:endParaRPr lang="en-US" baseline="0" dirty="0" smtClean="0"/>
          </a:p>
          <a:p>
            <a:r>
              <a:rPr lang="en-US" baseline="0" dirty="0" smtClean="0"/>
              <a:t>But game developers already also want to create worlds with a lot more complexity.</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6</a:t>
            </a:fld>
            <a:endParaRPr lang="en-US"/>
          </a:p>
        </p:txBody>
      </p:sp>
    </p:spTree>
    <p:extLst>
      <p:ext uri="{BB962C8B-B14F-4D97-AF65-F5344CB8AC3E}">
        <p14:creationId xmlns:p14="http://schemas.microsoft.com/office/powerpoint/2010/main" val="3306578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a:t>
            </a:r>
            <a:r>
              <a:rPr lang="en-US" baseline="0" dirty="0" smtClean="0"/>
              <a:t> pixels where many alpha-blended leaves overlap, you can imagine tens of layers per pixel…</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7</a:t>
            </a:fld>
            <a:endParaRPr lang="en-US"/>
          </a:p>
        </p:txBody>
      </p:sp>
    </p:spTree>
    <p:extLst>
      <p:ext uri="{BB962C8B-B14F-4D97-AF65-F5344CB8AC3E}">
        <p14:creationId xmlns:p14="http://schemas.microsoft.com/office/powerpoint/2010/main" val="2254730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for particle-system smoke and explosions, approaching hundreds</a:t>
            </a:r>
            <a:r>
              <a:rPr lang="en-US" baseline="0" dirty="0" smtClean="0"/>
              <a:t> of layers rendered at low resolution and </a:t>
            </a:r>
            <a:r>
              <a:rPr lang="en-US" baseline="0" dirty="0" err="1" smtClean="0"/>
              <a:t>upsampled</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8</a:t>
            </a:fld>
            <a:endParaRPr lang="en-US"/>
          </a:p>
        </p:txBody>
      </p:sp>
    </p:spTree>
    <p:extLst>
      <p:ext uri="{BB962C8B-B14F-4D97-AF65-F5344CB8AC3E}">
        <p14:creationId xmlns:p14="http://schemas.microsoft.com/office/powerpoint/2010/main" val="3118690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is why I’m concerned about bandwidth, even when targeting future platforms with some kind of programmable blending or fast </a:t>
            </a:r>
            <a:r>
              <a:rPr lang="en-US" dirty="0" err="1" smtClean="0"/>
              <a:t>framebuffer</a:t>
            </a:r>
            <a:r>
              <a:rPr lang="en-US" baseline="0" dirty="0" smtClean="0"/>
              <a:t> interlock.</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9</a:t>
            </a:fld>
            <a:endParaRPr lang="en-US"/>
          </a:p>
        </p:txBody>
      </p:sp>
    </p:spTree>
    <p:extLst>
      <p:ext uri="{BB962C8B-B14F-4D97-AF65-F5344CB8AC3E}">
        <p14:creationId xmlns:p14="http://schemas.microsoft.com/office/powerpoint/2010/main" val="3216111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t>
            </a:r>
            <a:r>
              <a:rPr lang="en-US" dirty="0" err="1" smtClean="0"/>
              <a:t>Enderton</a:t>
            </a:r>
            <a:r>
              <a:rPr lang="en-US" dirty="0" smtClean="0"/>
              <a:t> et al. showed</a:t>
            </a:r>
            <a:r>
              <a:rPr lang="en-US" baseline="0" dirty="0" smtClean="0"/>
              <a:t> in 2001, we can compute the contribution of the background exactly by the accumulating product of one minus the alpha values of the other surfaces.</a:t>
            </a:r>
          </a:p>
          <a:p>
            <a:endParaRPr lang="en-US" dirty="0" smtClean="0"/>
          </a:p>
          <a:p>
            <a:r>
              <a:rPr lang="en-US" dirty="0" smtClean="0"/>
              <a:t>The problem is that, unless we process the surfaces in order or render an A-buffer (and then sort it), we don’t know how much any other surface contributes…that is,</a:t>
            </a:r>
            <a:r>
              <a:rPr lang="en-US" baseline="0" dirty="0" smtClean="0"/>
              <a:t> for order-independent transparency in a single pass over the surfaces, we need to know the product of the alphas for all surfaces between the one being shaded and the camera.</a:t>
            </a:r>
          </a:p>
          <a:p>
            <a:endParaRPr lang="en-US" baseline="0" dirty="0" smtClean="0"/>
          </a:p>
          <a:p>
            <a:r>
              <a:rPr lang="en-US" baseline="0" dirty="0" smtClean="0"/>
              <a:t>Our idea is to predict that coverage of each transparent surface with our “weighting” function, and then renormalize the contributions after shading based on the total coverage. Here’s our estimation function.</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16</a:t>
            </a:fld>
            <a:endParaRPr lang="en-US"/>
          </a:p>
        </p:txBody>
      </p:sp>
    </p:spTree>
    <p:extLst>
      <p:ext uri="{BB962C8B-B14F-4D97-AF65-F5344CB8AC3E}">
        <p14:creationId xmlns:p14="http://schemas.microsoft.com/office/powerpoint/2010/main" val="378931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17</a:t>
            </a:fld>
            <a:endParaRPr lang="en-US"/>
          </a:p>
        </p:txBody>
      </p:sp>
    </p:spTree>
    <p:extLst>
      <p:ext uri="{BB962C8B-B14F-4D97-AF65-F5344CB8AC3E}">
        <p14:creationId xmlns:p14="http://schemas.microsoft.com/office/powerpoint/2010/main" val="2814056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Glass: 18.6</a:t>
            </a:r>
            <a:r>
              <a:rPr lang="en-US" baseline="0" dirty="0" smtClean="0"/>
              <a:t> MB @ 1920x1080, 8.3 MB @ 1280x720</a:t>
            </a:r>
          </a:p>
          <a:p>
            <a:r>
              <a:rPr lang="en-US" baseline="0" dirty="0" smtClean="0"/>
              <a:t>Smoke: 1.1 MB @ 1920x1080, 520k @ 1280x720</a:t>
            </a:r>
          </a:p>
          <a:p>
            <a:r>
              <a:rPr lang="en-US" baseline="0" dirty="0" smtClean="0"/>
              <a:t>(plus, existing opaque depth and color buffers)</a:t>
            </a:r>
            <a:endParaRPr lang="en-US" dirty="0"/>
          </a:p>
        </p:txBody>
      </p:sp>
      <p:sp>
        <p:nvSpPr>
          <p:cNvPr id="4" name="Slide Number Placeholder 3"/>
          <p:cNvSpPr>
            <a:spLocks noGrp="1"/>
          </p:cNvSpPr>
          <p:nvPr>
            <p:ph type="sldNum" sz="quarter" idx="10"/>
          </p:nvPr>
        </p:nvSpPr>
        <p:spPr/>
        <p:txBody>
          <a:bodyPr/>
          <a:lstStyle/>
          <a:p>
            <a:fld id="{E328B95F-0B81-42A8-B598-86D5A19C9F7B}" type="slidenum">
              <a:rPr lang="en-US" smtClean="0"/>
              <a:t>20</a:t>
            </a:fld>
            <a:endParaRPr lang="en-US"/>
          </a:p>
        </p:txBody>
      </p:sp>
    </p:spTree>
    <p:extLst>
      <p:ext uri="{BB962C8B-B14F-4D97-AF65-F5344CB8AC3E}">
        <p14:creationId xmlns:p14="http://schemas.microsoft.com/office/powerpoint/2010/main" val="1272695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7901F8-17BA-4E54-B35B-2C7F0CC41B8C}" type="datetimeFigureOut">
              <a:rPr lang="en-US" smtClean="0"/>
              <a:t>3/16/14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4198459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7901F8-17BA-4E54-B35B-2C7F0CC41B8C}" type="datetimeFigureOut">
              <a:rPr lang="en-US" smtClean="0"/>
              <a:t>3/16/14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2255379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7901F8-17BA-4E54-B35B-2C7F0CC41B8C}" type="datetimeFigureOut">
              <a:rPr lang="en-US" smtClean="0"/>
              <a:t>3/16/14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186689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7901F8-17BA-4E54-B35B-2C7F0CC41B8C}" type="datetimeFigureOut">
              <a:rPr lang="en-US" smtClean="0"/>
              <a:t>3/16/14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5887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7901F8-17BA-4E54-B35B-2C7F0CC41B8C}" type="datetimeFigureOut">
              <a:rPr lang="en-US" smtClean="0"/>
              <a:t>3/16/14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3139530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7901F8-17BA-4E54-B35B-2C7F0CC41B8C}" type="datetimeFigureOut">
              <a:rPr lang="en-US" smtClean="0"/>
              <a:t>3/16/14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923929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7901F8-17BA-4E54-B35B-2C7F0CC41B8C}" type="datetimeFigureOut">
              <a:rPr lang="en-US" smtClean="0"/>
              <a:t>3/16/14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3459370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7901F8-17BA-4E54-B35B-2C7F0CC41B8C}" type="datetimeFigureOut">
              <a:rPr lang="en-US" smtClean="0"/>
              <a:t>3/16/14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2921670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7901F8-17BA-4E54-B35B-2C7F0CC41B8C}" type="datetimeFigureOut">
              <a:rPr lang="en-US" smtClean="0"/>
              <a:t>3/16/14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1635389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7901F8-17BA-4E54-B35B-2C7F0CC41B8C}" type="datetimeFigureOut">
              <a:rPr lang="en-US" smtClean="0"/>
              <a:t>3/16/14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1340050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7901F8-17BA-4E54-B35B-2C7F0CC41B8C}" type="datetimeFigureOut">
              <a:rPr lang="en-US" smtClean="0"/>
              <a:t>3/16/14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55C8DD-7E71-499F-9089-10BEEE73A61B}" type="slidenum">
              <a:rPr lang="en-US" smtClean="0"/>
              <a:t>‹#›</a:t>
            </a:fld>
            <a:endParaRPr lang="en-US"/>
          </a:p>
        </p:txBody>
      </p:sp>
    </p:spTree>
    <p:extLst>
      <p:ext uri="{BB962C8B-B14F-4D97-AF65-F5344CB8AC3E}">
        <p14:creationId xmlns:p14="http://schemas.microsoft.com/office/powerpoint/2010/main" val="30944680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7901F8-17BA-4E54-B35B-2C7F0CC41B8C}" type="datetimeFigureOut">
              <a:rPr lang="en-US" smtClean="0"/>
              <a:t>3/16/14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55C8DD-7E71-499F-9089-10BEEE73A61B}" type="slidenum">
              <a:rPr lang="en-US" smtClean="0"/>
              <a:t>‹#›</a:t>
            </a:fld>
            <a:endParaRPr lang="en-US"/>
          </a:p>
        </p:txBody>
      </p:sp>
    </p:spTree>
    <p:extLst>
      <p:ext uri="{BB962C8B-B14F-4D97-AF65-F5344CB8AC3E}">
        <p14:creationId xmlns:p14="http://schemas.microsoft.com/office/powerpoint/2010/main" val="3319122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jcgt.org/published/0002/02/09/" TargetMode="Externa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emf"/><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microsoft.com/office/2007/relationships/hdphoto" Target="../media/hdphoto1.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6.png"/><Relationship Id="rId1" Type="http://schemas.microsoft.com/office/2007/relationships/media" Target="../media/media1.mp4"/><Relationship Id="rId2" Type="http://schemas.openxmlformats.org/officeDocument/2006/relationships/video" Target="../media/media1.mp4"/></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8.png"/><Relationship Id="rId1" Type="http://schemas.microsoft.com/office/2007/relationships/media" Target="../media/media2.mp4"/><Relationship Id="rId2" Type="http://schemas.openxmlformats.org/officeDocument/2006/relationships/video" Target="../media/media2.mp4"/></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0.png"/><Relationship Id="rId1" Type="http://schemas.microsoft.com/office/2007/relationships/media" Target="../media/media3.mp4"/><Relationship Id="rId2" Type="http://schemas.openxmlformats.org/officeDocument/2006/relationships/video" Target="../media/media3.mp4"/></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4.png"/><Relationship Id="rId1" Type="http://schemas.microsoft.com/office/2007/relationships/media" Target="../media/media4.mp4"/><Relationship Id="rId2" Type="http://schemas.openxmlformats.org/officeDocument/2006/relationships/video" Target="../media/media4.mp4"/></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jcgt.org/published/0002/02/09/" TargetMode="External"/><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6.png"/><Relationship Id="rId1" Type="http://schemas.microsoft.com/office/2007/relationships/media" Target="../media/media5.mp4"/><Relationship Id="rId2" Type="http://schemas.openxmlformats.org/officeDocument/2006/relationships/video" Target="../media/media5.mp4"/></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15975"/>
            <a:ext cx="7772400" cy="1470025"/>
          </a:xfrm>
        </p:spPr>
        <p:txBody>
          <a:bodyPr>
            <a:normAutofit fontScale="90000"/>
          </a:bodyPr>
          <a:lstStyle/>
          <a:p>
            <a:pPr algn="l"/>
            <a:r>
              <a:rPr lang="en-US" b="1" dirty="0" smtClean="0">
                <a:latin typeface="Times New Roman" panose="02020603050405020304" pitchFamily="18" charset="0"/>
                <a:cs typeface="Times New Roman" panose="02020603050405020304" pitchFamily="18" charset="0"/>
              </a:rPr>
              <a:t>Weighted, Blended </a:t>
            </a:r>
            <a:br>
              <a:rPr lang="en-US" b="1" dirty="0" smtClean="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Order Independent Transparency</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20969" y="2394437"/>
            <a:ext cx="6400800" cy="882163"/>
          </a:xfrm>
        </p:spPr>
        <p:txBody>
          <a:bodyPr/>
          <a:lstStyle/>
          <a:p>
            <a:pPr algn="l"/>
            <a:r>
              <a:rPr lang="en-US" dirty="0" smtClean="0"/>
              <a:t>Morgan McGuire      Louis </a:t>
            </a:r>
            <a:r>
              <a:rPr lang="en-US" dirty="0" err="1" smtClean="0"/>
              <a:t>Bavoil</a:t>
            </a:r>
            <a:endParaRPr lang="en-US" dirty="0" smtClean="0"/>
          </a:p>
          <a:p>
            <a:endParaRPr lang="en-US" dirty="0"/>
          </a:p>
        </p:txBody>
      </p:sp>
      <p:sp>
        <p:nvSpPr>
          <p:cNvPr id="4" name="TextBox 3"/>
          <p:cNvSpPr txBox="1"/>
          <p:nvPr/>
        </p:nvSpPr>
        <p:spPr>
          <a:xfrm>
            <a:off x="685800" y="5276671"/>
            <a:ext cx="8458200" cy="1200329"/>
          </a:xfrm>
          <a:prstGeom prst="rect">
            <a:avLst/>
          </a:prstGeom>
          <a:noFill/>
        </p:spPr>
        <p:txBody>
          <a:bodyPr wrap="square" rtlCol="0">
            <a:spAutoFit/>
          </a:bodyPr>
          <a:lstStyle/>
          <a:p>
            <a:r>
              <a:rPr lang="en-US" i="1" dirty="0" smtClean="0">
                <a:solidFill>
                  <a:schemeClr val="bg1">
                    <a:lumMod val="50000"/>
                  </a:schemeClr>
                </a:solidFill>
              </a:rPr>
              <a:t>Originally published as:</a:t>
            </a:r>
          </a:p>
          <a:p>
            <a:r>
              <a:rPr lang="en-US" dirty="0" smtClean="0">
                <a:solidFill>
                  <a:schemeClr val="bg1">
                    <a:lumMod val="50000"/>
                  </a:schemeClr>
                </a:solidFill>
              </a:rPr>
              <a:t>McGuire and </a:t>
            </a:r>
            <a:r>
              <a:rPr lang="en-US" dirty="0" err="1" smtClean="0">
                <a:solidFill>
                  <a:schemeClr val="bg1">
                    <a:lumMod val="50000"/>
                  </a:schemeClr>
                </a:solidFill>
              </a:rPr>
              <a:t>Bavoil</a:t>
            </a:r>
            <a:r>
              <a:rPr lang="en-US" dirty="0" smtClean="0">
                <a:solidFill>
                  <a:schemeClr val="bg1">
                    <a:lumMod val="50000"/>
                  </a:schemeClr>
                </a:solidFill>
              </a:rPr>
              <a:t>, Weighted Blended Order-Independent Transparency,</a:t>
            </a:r>
          </a:p>
          <a:p>
            <a:r>
              <a:rPr lang="en-US" i="1" dirty="0" smtClean="0">
                <a:solidFill>
                  <a:schemeClr val="bg1">
                    <a:lumMod val="50000"/>
                  </a:schemeClr>
                </a:solidFill>
              </a:rPr>
              <a:t>Journal of Computer Graphics Techniques</a:t>
            </a:r>
            <a:r>
              <a:rPr lang="en-US" dirty="0" smtClean="0">
                <a:solidFill>
                  <a:schemeClr val="bg1">
                    <a:lumMod val="50000"/>
                  </a:schemeClr>
                </a:solidFill>
              </a:rPr>
              <a:t> (</a:t>
            </a:r>
            <a:r>
              <a:rPr lang="en-US" i="1" dirty="0" smtClean="0">
                <a:solidFill>
                  <a:schemeClr val="bg1">
                    <a:lumMod val="50000"/>
                  </a:schemeClr>
                </a:solidFill>
              </a:rPr>
              <a:t>JCGT</a:t>
            </a:r>
            <a:r>
              <a:rPr lang="en-US" dirty="0" smtClean="0">
                <a:solidFill>
                  <a:schemeClr val="bg1">
                    <a:lumMod val="50000"/>
                  </a:schemeClr>
                </a:solidFill>
              </a:rPr>
              <a:t>), vol. 2, no. 2, 122–141, 2013</a:t>
            </a:r>
          </a:p>
          <a:p>
            <a:r>
              <a:rPr lang="en-US" dirty="0" smtClean="0">
                <a:solidFill>
                  <a:schemeClr val="bg1">
                    <a:lumMod val="50000"/>
                  </a:schemeClr>
                </a:solidFill>
                <a:hlinkClick r:id="rId3"/>
              </a:rPr>
              <a:t>http://jcgt.org/published/0002/02/09/</a:t>
            </a:r>
            <a:endParaRPr lang="en-US" dirty="0" smtClean="0">
              <a:solidFill>
                <a:schemeClr val="bg1">
                  <a:lumMod val="50000"/>
                </a:schemeClr>
              </a:solidFill>
            </a:endParaRPr>
          </a:p>
        </p:txBody>
      </p:sp>
      <p:pic>
        <p:nvPicPr>
          <p:cNvPr id="3074" name="Picture 2" descr="http://upload.wikimedia.org/wikipedia/en/thumb/2/21/Nvidia_logo.svg/351px-Nvidia_logo.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3" y="3567113"/>
            <a:ext cx="1671637" cy="123348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743200" y="3490913"/>
            <a:ext cx="4758226" cy="923330"/>
          </a:xfrm>
          <a:prstGeom prst="rect">
            <a:avLst/>
          </a:prstGeom>
          <a:noFill/>
        </p:spPr>
        <p:txBody>
          <a:bodyPr wrap="none" rtlCol="0">
            <a:spAutoFit/>
          </a:bodyPr>
          <a:lstStyle/>
          <a:p>
            <a:r>
              <a:rPr lang="en-US" dirty="0" smtClean="0"/>
              <a:t>Presented at the ACM SIGGRAPH Symposium on </a:t>
            </a:r>
          </a:p>
          <a:p>
            <a:r>
              <a:rPr lang="en-US" dirty="0" smtClean="0"/>
              <a:t>Interactive 3D Graphics and Games (I3D)</a:t>
            </a:r>
          </a:p>
          <a:p>
            <a:r>
              <a:rPr lang="en-US" dirty="0" smtClean="0"/>
              <a:t>March 16, 2014</a:t>
            </a:r>
            <a:endParaRPr lang="en-US" dirty="0"/>
          </a:p>
        </p:txBody>
      </p:sp>
    </p:spTree>
    <p:extLst>
      <p:ext uri="{BB962C8B-B14F-4D97-AF65-F5344CB8AC3E}">
        <p14:creationId xmlns:p14="http://schemas.microsoft.com/office/powerpoint/2010/main" val="23449466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Weighted Blended OIT Advantages</a:t>
            </a:r>
            <a:endParaRPr lang="en-US" dirty="0"/>
          </a:p>
        </p:txBody>
      </p:sp>
      <p:sp>
        <p:nvSpPr>
          <p:cNvPr id="3" name="Content Placeholder 2"/>
          <p:cNvSpPr>
            <a:spLocks noGrp="1"/>
          </p:cNvSpPr>
          <p:nvPr>
            <p:ph idx="1"/>
          </p:nvPr>
        </p:nvSpPr>
        <p:spPr>
          <a:xfrm>
            <a:off x="762000" y="1828800"/>
            <a:ext cx="7543800" cy="4724400"/>
          </a:xfrm>
        </p:spPr>
        <p:txBody>
          <a:bodyPr>
            <a:noAutofit/>
          </a:bodyPr>
          <a:lstStyle/>
          <a:p>
            <a:r>
              <a:rPr lang="en-US" sz="2000" b="1" dirty="0" smtClean="0"/>
              <a:t>Relatively low bandwidth</a:t>
            </a:r>
          </a:p>
          <a:p>
            <a:r>
              <a:rPr lang="en-US" sz="2000" b="1" dirty="0" smtClean="0"/>
              <a:t>Order independent</a:t>
            </a:r>
          </a:p>
          <a:p>
            <a:pPr lvl="1"/>
            <a:r>
              <a:rPr lang="en-US" sz="1600" dirty="0" smtClean="0">
                <a:solidFill>
                  <a:schemeClr val="bg1">
                    <a:lumMod val="50000"/>
                  </a:schemeClr>
                </a:solidFill>
              </a:rPr>
              <a:t>Mix depths, colors, and coverage values within in a single draw call</a:t>
            </a:r>
          </a:p>
          <a:p>
            <a:pPr lvl="1"/>
            <a:r>
              <a:rPr lang="en-US" sz="1600" dirty="0" smtClean="0">
                <a:solidFill>
                  <a:schemeClr val="bg1">
                    <a:lumMod val="50000"/>
                  </a:schemeClr>
                </a:solidFill>
              </a:rPr>
              <a:t>No sorting cost</a:t>
            </a:r>
          </a:p>
          <a:p>
            <a:pPr lvl="1"/>
            <a:r>
              <a:rPr lang="en-US" sz="1600" dirty="0" smtClean="0">
                <a:solidFill>
                  <a:schemeClr val="bg1">
                    <a:lumMod val="50000"/>
                  </a:schemeClr>
                </a:solidFill>
              </a:rPr>
              <a:t>Interpenetrating </a:t>
            </a:r>
            <a:r>
              <a:rPr lang="en-US" sz="1600" dirty="0" err="1" smtClean="0">
                <a:solidFill>
                  <a:schemeClr val="bg1">
                    <a:lumMod val="50000"/>
                  </a:schemeClr>
                </a:solidFill>
              </a:rPr>
              <a:t>transparents</a:t>
            </a:r>
            <a:r>
              <a:rPr lang="en-US" sz="1600" dirty="0" smtClean="0">
                <a:solidFill>
                  <a:schemeClr val="bg1">
                    <a:lumMod val="50000"/>
                  </a:schemeClr>
                </a:solidFill>
              </a:rPr>
              <a:t> are ok!</a:t>
            </a:r>
          </a:p>
          <a:p>
            <a:r>
              <a:rPr lang="en-US" sz="2000" b="1" dirty="0" smtClean="0"/>
              <a:t>Stable</a:t>
            </a:r>
            <a:r>
              <a:rPr lang="en-US" sz="2000" dirty="0" smtClean="0"/>
              <a:t> transitions as particles pass through each other</a:t>
            </a:r>
          </a:p>
          <a:p>
            <a:r>
              <a:rPr lang="en-US" sz="2000" b="1" dirty="0" smtClean="0"/>
              <a:t>Can</a:t>
            </a:r>
            <a:r>
              <a:rPr lang="en-US" sz="2000" dirty="0" smtClean="0"/>
              <a:t> </a:t>
            </a:r>
            <a:r>
              <a:rPr lang="en-US" sz="2000" b="1" dirty="0" smtClean="0"/>
              <a:t>mix resolutions</a:t>
            </a:r>
          </a:p>
          <a:p>
            <a:pPr lvl="1"/>
            <a:r>
              <a:rPr lang="en-US" sz="1600" dirty="0" smtClean="0">
                <a:solidFill>
                  <a:srgbClr val="7F7F7F"/>
                </a:solidFill>
              </a:rPr>
              <a:t>Example: Low resolution smoke in scenes with high resolution glass, regardless of ordering</a:t>
            </a:r>
          </a:p>
          <a:p>
            <a:r>
              <a:rPr lang="en-US" sz="2000" b="1" dirty="0" smtClean="0"/>
              <a:t>Many kinds of </a:t>
            </a:r>
            <a:r>
              <a:rPr lang="en-US" sz="2000" b="1" dirty="0" err="1" smtClean="0"/>
              <a:t>transmissive</a:t>
            </a:r>
            <a:r>
              <a:rPr lang="en-US" sz="2000" b="1" dirty="0" smtClean="0"/>
              <a:t> surfaces</a:t>
            </a:r>
          </a:p>
          <a:p>
            <a:pPr lvl="1"/>
            <a:r>
              <a:rPr lang="en-US" sz="1600" dirty="0" smtClean="0">
                <a:solidFill>
                  <a:srgbClr val="7F7F7F"/>
                </a:solidFill>
              </a:rPr>
              <a:t>Glass,</a:t>
            </a:r>
            <a:r>
              <a:rPr lang="en-US" sz="1600" dirty="0">
                <a:solidFill>
                  <a:srgbClr val="7F7F7F"/>
                </a:solidFill>
              </a:rPr>
              <a:t> </a:t>
            </a:r>
            <a:r>
              <a:rPr lang="en-US" sz="1600" dirty="0" smtClean="0">
                <a:solidFill>
                  <a:srgbClr val="7F7F7F"/>
                </a:solidFill>
              </a:rPr>
              <a:t>Smoke, Emissive FX, Water, Polygon Hair, Foliage, Hidden-surface/CAD</a:t>
            </a:r>
          </a:p>
          <a:p>
            <a:r>
              <a:rPr lang="en-US" sz="2000" dirty="0" smtClean="0"/>
              <a:t>Exact coverage of the background</a:t>
            </a:r>
          </a:p>
        </p:txBody>
      </p:sp>
    </p:spTree>
    <p:extLst>
      <p:ext uri="{BB962C8B-B14F-4D97-AF65-F5344CB8AC3E}">
        <p14:creationId xmlns:p14="http://schemas.microsoft.com/office/powerpoint/2010/main" val="25879089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Weighted Blended OIT Advantages</a:t>
            </a:r>
          </a:p>
        </p:txBody>
      </p:sp>
      <p:sp>
        <p:nvSpPr>
          <p:cNvPr id="3" name="Content Placeholder 2"/>
          <p:cNvSpPr>
            <a:spLocks noGrp="1"/>
          </p:cNvSpPr>
          <p:nvPr>
            <p:ph idx="1"/>
          </p:nvPr>
        </p:nvSpPr>
        <p:spPr/>
        <p:txBody>
          <a:bodyPr>
            <a:normAutofit lnSpcReduction="10000"/>
          </a:bodyPr>
          <a:lstStyle/>
          <a:p>
            <a:pPr marL="0" indent="0">
              <a:buNone/>
            </a:pPr>
            <a:r>
              <a:rPr lang="en-US" sz="2000" dirty="0" smtClean="0"/>
              <a:t>Implementable on any platform with greater than 8-bit blending:</a:t>
            </a:r>
          </a:p>
          <a:p>
            <a:pPr marL="0" indent="0">
              <a:buNone/>
            </a:pPr>
            <a:endParaRPr lang="en-US" sz="2000" dirty="0"/>
          </a:p>
          <a:p>
            <a:r>
              <a:rPr lang="en-US" sz="2000" b="1" dirty="0" smtClean="0"/>
              <a:t>DX11-class</a:t>
            </a:r>
            <a:r>
              <a:rPr lang="en-US" sz="2000" dirty="0" smtClean="0"/>
              <a:t> </a:t>
            </a:r>
            <a:r>
              <a:rPr lang="en-US" sz="2000" b="1" dirty="0"/>
              <a:t>GPUs</a:t>
            </a:r>
            <a:r>
              <a:rPr lang="en-US" sz="2000" dirty="0"/>
              <a:t> </a:t>
            </a:r>
            <a:r>
              <a:rPr lang="en-US" sz="2000" dirty="0" smtClean="0">
                <a:solidFill>
                  <a:schemeClr val="bg1">
                    <a:lumMod val="50000"/>
                  </a:schemeClr>
                </a:solidFill>
              </a:rPr>
              <a:t>including PS4</a:t>
            </a:r>
            <a:r>
              <a:rPr lang="en-US" sz="2000" dirty="0">
                <a:solidFill>
                  <a:schemeClr val="bg1">
                    <a:lumMod val="50000"/>
                  </a:schemeClr>
                </a:solidFill>
              </a:rPr>
              <a:t>, </a:t>
            </a:r>
            <a:r>
              <a:rPr lang="en-US" sz="2000" dirty="0" err="1">
                <a:solidFill>
                  <a:schemeClr val="bg1">
                    <a:lumMod val="50000"/>
                  </a:schemeClr>
                </a:solidFill>
              </a:rPr>
              <a:t>XboxOne</a:t>
            </a:r>
            <a:r>
              <a:rPr lang="en-US" sz="2000" dirty="0">
                <a:solidFill>
                  <a:schemeClr val="bg1">
                    <a:lumMod val="50000"/>
                  </a:schemeClr>
                </a:solidFill>
              </a:rPr>
              <a:t>, NVIDIA since 2010, AMD since 2009, Intel since </a:t>
            </a:r>
            <a:r>
              <a:rPr lang="en-US" sz="2000" dirty="0" smtClean="0">
                <a:solidFill>
                  <a:schemeClr val="bg1">
                    <a:lumMod val="50000"/>
                  </a:schemeClr>
                </a:solidFill>
              </a:rPr>
              <a:t>2012</a:t>
            </a:r>
            <a:endParaRPr lang="en-US" sz="2000" dirty="0">
              <a:solidFill>
                <a:schemeClr val="bg1">
                  <a:lumMod val="50000"/>
                </a:schemeClr>
              </a:solidFill>
            </a:endParaRPr>
          </a:p>
          <a:p>
            <a:endParaRPr lang="en-US" sz="2000" b="1" dirty="0" smtClean="0"/>
          </a:p>
          <a:p>
            <a:r>
              <a:rPr lang="en-US" sz="2000" b="1" dirty="0" smtClean="0"/>
              <a:t>DX9-class</a:t>
            </a:r>
            <a:r>
              <a:rPr lang="en-US" sz="2000" dirty="0" smtClean="0"/>
              <a:t> </a:t>
            </a:r>
            <a:r>
              <a:rPr lang="en-US" sz="2000" b="1" dirty="0"/>
              <a:t>GPUs</a:t>
            </a:r>
            <a:r>
              <a:rPr lang="en-US" sz="2000" dirty="0"/>
              <a:t> </a:t>
            </a:r>
            <a:r>
              <a:rPr lang="en-US" sz="2000" dirty="0" smtClean="0">
                <a:solidFill>
                  <a:schemeClr val="bg1">
                    <a:lumMod val="50000"/>
                  </a:schemeClr>
                </a:solidFill>
              </a:rPr>
              <a:t>including Xbox360</a:t>
            </a:r>
            <a:r>
              <a:rPr lang="en-US" sz="2000" dirty="0">
                <a:solidFill>
                  <a:schemeClr val="bg1">
                    <a:lumMod val="50000"/>
                  </a:schemeClr>
                </a:solidFill>
              </a:rPr>
              <a:t>, </a:t>
            </a:r>
            <a:r>
              <a:rPr lang="en-US" sz="2000" dirty="0" smtClean="0">
                <a:solidFill>
                  <a:schemeClr val="bg1">
                    <a:lumMod val="50000"/>
                  </a:schemeClr>
                </a:solidFill>
              </a:rPr>
              <a:t>PS3, </a:t>
            </a:r>
            <a:r>
              <a:rPr lang="en-US" sz="2000" dirty="0" err="1" smtClean="0">
                <a:solidFill>
                  <a:schemeClr val="bg1">
                    <a:lumMod val="50000"/>
                  </a:schemeClr>
                </a:solidFill>
              </a:rPr>
              <a:t>WiiU</a:t>
            </a:r>
            <a:r>
              <a:rPr lang="en-US" sz="2000" dirty="0">
                <a:solidFill>
                  <a:schemeClr val="bg1">
                    <a:lumMod val="50000"/>
                  </a:schemeClr>
                </a:solidFill>
              </a:rPr>
              <a:t>, NVIDIA since 2003, AMD since 2002, Intel since </a:t>
            </a:r>
            <a:r>
              <a:rPr lang="en-US" sz="2000" dirty="0" smtClean="0">
                <a:solidFill>
                  <a:schemeClr val="bg1">
                    <a:lumMod val="50000"/>
                  </a:schemeClr>
                </a:solidFill>
              </a:rPr>
              <a:t>2005</a:t>
            </a:r>
            <a:endParaRPr lang="en-US" sz="2000" dirty="0">
              <a:solidFill>
                <a:schemeClr val="bg1">
                  <a:lumMod val="50000"/>
                </a:schemeClr>
              </a:solidFill>
            </a:endParaRPr>
          </a:p>
          <a:p>
            <a:endParaRPr lang="en-US" sz="2000" b="1" dirty="0" smtClean="0"/>
          </a:p>
          <a:p>
            <a:r>
              <a:rPr lang="en-US" sz="2000" b="1" dirty="0" smtClean="0"/>
              <a:t>OpenGL </a:t>
            </a:r>
            <a:r>
              <a:rPr lang="en-US" sz="2000" b="1" dirty="0"/>
              <a:t>ES 3.0 </a:t>
            </a:r>
            <a:r>
              <a:rPr lang="en-US" sz="2000" b="1" dirty="0" smtClean="0"/>
              <a:t>GPUs</a:t>
            </a:r>
            <a:r>
              <a:rPr lang="en-US" sz="2000" dirty="0" smtClean="0"/>
              <a:t> with the </a:t>
            </a:r>
            <a:r>
              <a:rPr lang="en-US" sz="2000" dirty="0" err="1" smtClean="0"/>
              <a:t>half_float</a:t>
            </a:r>
            <a:r>
              <a:rPr lang="en-US" sz="2000" dirty="0" smtClean="0"/>
              <a:t> extension, </a:t>
            </a:r>
            <a:r>
              <a:rPr lang="en-US" sz="2000" dirty="0" smtClean="0">
                <a:solidFill>
                  <a:schemeClr val="bg1">
                    <a:lumMod val="50000"/>
                  </a:schemeClr>
                </a:solidFill>
              </a:rPr>
              <a:t>including </a:t>
            </a:r>
            <a:r>
              <a:rPr lang="en-US" sz="2000" dirty="0" err="1" smtClean="0">
                <a:solidFill>
                  <a:schemeClr val="bg1">
                    <a:lumMod val="50000"/>
                  </a:schemeClr>
                </a:solidFill>
              </a:rPr>
              <a:t>PowerVR</a:t>
            </a:r>
            <a:r>
              <a:rPr lang="en-US" sz="2000" dirty="0" smtClean="0">
                <a:solidFill>
                  <a:schemeClr val="bg1">
                    <a:lumMod val="50000"/>
                  </a:schemeClr>
                </a:solidFill>
              </a:rPr>
              <a:t> </a:t>
            </a:r>
            <a:r>
              <a:rPr lang="en-US" sz="2000" dirty="0">
                <a:solidFill>
                  <a:schemeClr val="bg1">
                    <a:lumMod val="50000"/>
                  </a:schemeClr>
                </a:solidFill>
              </a:rPr>
              <a:t>G6430/iPhone 5S, </a:t>
            </a:r>
            <a:r>
              <a:rPr lang="en-US" sz="2000" dirty="0" err="1" smtClean="0">
                <a:solidFill>
                  <a:schemeClr val="bg1">
                    <a:lumMod val="50000"/>
                  </a:schemeClr>
                </a:solidFill>
              </a:rPr>
              <a:t>Tegra</a:t>
            </a:r>
            <a:r>
              <a:rPr lang="en-US" sz="2000" dirty="0" smtClean="0">
                <a:solidFill>
                  <a:schemeClr val="bg1">
                    <a:lumMod val="50000"/>
                  </a:schemeClr>
                </a:solidFill>
              </a:rPr>
              <a:t> </a:t>
            </a:r>
            <a:r>
              <a:rPr lang="en-US" sz="2000" dirty="0">
                <a:solidFill>
                  <a:schemeClr val="bg1">
                    <a:lumMod val="50000"/>
                  </a:schemeClr>
                </a:solidFill>
              </a:rPr>
              <a:t>K1, Snapdragon </a:t>
            </a:r>
            <a:r>
              <a:rPr lang="en-US" sz="2000" dirty="0" smtClean="0">
                <a:solidFill>
                  <a:schemeClr val="bg1">
                    <a:lumMod val="50000"/>
                  </a:schemeClr>
                </a:solidFill>
              </a:rPr>
              <a:t>800</a:t>
            </a:r>
          </a:p>
          <a:p>
            <a:endParaRPr lang="en-US" sz="2000" dirty="0">
              <a:solidFill>
                <a:schemeClr val="bg1">
                  <a:lumMod val="50000"/>
                </a:schemeClr>
              </a:solidFill>
            </a:endParaRPr>
          </a:p>
          <a:p>
            <a:r>
              <a:rPr lang="en-US" sz="2000" b="1" dirty="0" smtClean="0"/>
              <a:t>Browsers with </a:t>
            </a:r>
            <a:r>
              <a:rPr lang="en-US" sz="2000" b="1" dirty="0" err="1" smtClean="0"/>
              <a:t>WebGL</a:t>
            </a:r>
            <a:r>
              <a:rPr lang="en-US" sz="2000" b="1" dirty="0" smtClean="0"/>
              <a:t> </a:t>
            </a:r>
            <a:r>
              <a:rPr lang="en-US" sz="2000" b="1" dirty="0"/>
              <a:t>1 + </a:t>
            </a:r>
            <a:r>
              <a:rPr lang="en-US" sz="2000" dirty="0" err="1" smtClean="0"/>
              <a:t>texture_float</a:t>
            </a:r>
            <a:r>
              <a:rPr lang="en-US" sz="2000" dirty="0" smtClean="0"/>
              <a:t> extension or </a:t>
            </a:r>
            <a:r>
              <a:rPr lang="en-US" sz="2000" dirty="0"/>
              <a:t>core </a:t>
            </a:r>
            <a:r>
              <a:rPr lang="en-US" sz="2000" b="1" dirty="0" err="1"/>
              <a:t>WebGL</a:t>
            </a:r>
            <a:r>
              <a:rPr lang="en-US" sz="2000" b="1" dirty="0"/>
              <a:t> </a:t>
            </a:r>
            <a:r>
              <a:rPr lang="en-US" sz="2000" b="1" dirty="0" smtClean="0"/>
              <a:t>2</a:t>
            </a:r>
          </a:p>
          <a:p>
            <a:pPr lvl="1"/>
            <a:r>
              <a:rPr lang="en-US" sz="1600" dirty="0"/>
              <a:t>http://</a:t>
            </a:r>
            <a:r>
              <a:rPr lang="en-US" sz="1600" dirty="0" err="1"/>
              <a:t>bagnell.github.io</a:t>
            </a:r>
            <a:r>
              <a:rPr lang="en-US" sz="1600" dirty="0"/>
              <a:t>/cesium/Apps/Sandcastle/gallery/</a:t>
            </a:r>
            <a:r>
              <a:rPr lang="en-US" sz="1600" dirty="0" err="1"/>
              <a:t>OIT.html</a:t>
            </a:r>
            <a:endParaRPr lang="en-US" sz="1600" dirty="0"/>
          </a:p>
          <a:p>
            <a:pPr marL="0" indent="0">
              <a:buNone/>
            </a:pPr>
            <a:endParaRPr lang="en-US" sz="2000" dirty="0"/>
          </a:p>
          <a:p>
            <a:endParaRPr lang="en-US" dirty="0"/>
          </a:p>
        </p:txBody>
      </p:sp>
    </p:spTree>
    <p:extLst>
      <p:ext uri="{BB962C8B-B14F-4D97-AF65-F5344CB8AC3E}">
        <p14:creationId xmlns:p14="http://schemas.microsoft.com/office/powerpoint/2010/main" val="86316968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Weighted Blended OIT Limitations</a:t>
            </a:r>
          </a:p>
        </p:txBody>
      </p:sp>
      <p:sp>
        <p:nvSpPr>
          <p:cNvPr id="3" name="Content Placeholder 2"/>
          <p:cNvSpPr>
            <a:spLocks noGrp="1"/>
          </p:cNvSpPr>
          <p:nvPr>
            <p:ph idx="1"/>
          </p:nvPr>
        </p:nvSpPr>
        <p:spPr/>
        <p:txBody>
          <a:bodyPr>
            <a:normAutofit/>
          </a:bodyPr>
          <a:lstStyle/>
          <a:p>
            <a:r>
              <a:rPr lang="en-US" sz="2400" b="1" dirty="0" smtClean="0"/>
              <a:t>Weight curve is sensitive to depth &amp; color precision</a:t>
            </a:r>
          </a:p>
          <a:p>
            <a:pPr lvl="1"/>
            <a:r>
              <a:rPr lang="en-US" sz="2000" dirty="0" smtClean="0">
                <a:solidFill>
                  <a:srgbClr val="7F7F7F"/>
                </a:solidFill>
              </a:rPr>
              <a:t>Silhouetting artifact for low-</a:t>
            </a:r>
            <a:r>
              <a:rPr lang="en-US" sz="2000" b="1" dirty="0" smtClean="0">
                <a:solidFill>
                  <a:srgbClr val="7F7F7F"/>
                </a:solidFill>
                <a:latin typeface="Symbol" panose="05050102010706020507" pitchFamily="18" charset="2"/>
              </a:rPr>
              <a:t>a</a:t>
            </a:r>
            <a:r>
              <a:rPr lang="en-US" sz="2000" dirty="0" smtClean="0">
                <a:solidFill>
                  <a:srgbClr val="7F7F7F"/>
                </a:solidFill>
              </a:rPr>
              <a:t>, high-color variance smoke</a:t>
            </a:r>
          </a:p>
          <a:p>
            <a:pPr lvl="1"/>
            <a:r>
              <a:rPr lang="en-US" sz="2000" dirty="0" smtClean="0">
                <a:solidFill>
                  <a:srgbClr val="7F7F7F"/>
                </a:solidFill>
              </a:rPr>
              <a:t>Distant objects may blend together</a:t>
            </a:r>
          </a:p>
          <a:p>
            <a:pPr lvl="1"/>
            <a:r>
              <a:rPr lang="en-US" sz="2000" dirty="0" smtClean="0">
                <a:solidFill>
                  <a:srgbClr val="7F7F7F"/>
                </a:solidFill>
              </a:rPr>
              <a:t>See the paper for recommended tuning curves</a:t>
            </a:r>
          </a:p>
          <a:p>
            <a:pPr lvl="1"/>
            <a:r>
              <a:rPr lang="en-US" sz="2000" dirty="0" smtClean="0">
                <a:solidFill>
                  <a:srgbClr val="7F7F7F"/>
                </a:solidFill>
              </a:rPr>
              <a:t>Reference implementation on our website</a:t>
            </a:r>
          </a:p>
          <a:p>
            <a:r>
              <a:rPr lang="en-US" sz="2400" dirty="0"/>
              <a:t>Does not exactly match sorted transparency</a:t>
            </a:r>
          </a:p>
          <a:p>
            <a:r>
              <a:rPr lang="en-US" sz="2400" dirty="0" smtClean="0"/>
              <a:t>Colored transmission requires additional memory</a:t>
            </a:r>
          </a:p>
          <a:p>
            <a:pPr lvl="1"/>
            <a:r>
              <a:rPr lang="en-US" sz="2000" dirty="0" smtClean="0">
                <a:solidFill>
                  <a:srgbClr val="7F7F7F"/>
                </a:solidFill>
              </a:rPr>
              <a:t>Colored reflection from </a:t>
            </a:r>
            <a:r>
              <a:rPr lang="en-US" sz="2000" dirty="0" err="1" smtClean="0">
                <a:solidFill>
                  <a:srgbClr val="7F7F7F"/>
                </a:solidFill>
              </a:rPr>
              <a:t>transmissive</a:t>
            </a:r>
            <a:r>
              <a:rPr lang="en-US" sz="2000" dirty="0" smtClean="0">
                <a:solidFill>
                  <a:srgbClr val="7F7F7F"/>
                </a:solidFill>
              </a:rPr>
              <a:t> surfaces is already factored in</a:t>
            </a:r>
          </a:p>
          <a:p>
            <a:r>
              <a:rPr lang="en-US" sz="2400" dirty="0" smtClean="0"/>
              <a:t>Like most OIT methods, no refraction</a:t>
            </a:r>
          </a:p>
          <a:p>
            <a:pPr lvl="1"/>
            <a:r>
              <a:rPr lang="en-US" sz="2000" dirty="0" smtClean="0">
                <a:solidFill>
                  <a:srgbClr val="7F7F7F"/>
                </a:solidFill>
              </a:rPr>
              <a:t>Use sorted transparency + screen space or environment map</a:t>
            </a:r>
          </a:p>
          <a:p>
            <a:pPr lvl="1"/>
            <a:r>
              <a:rPr lang="en-US" sz="2000" dirty="0" smtClean="0">
                <a:solidFill>
                  <a:srgbClr val="7F7F7F"/>
                </a:solidFill>
              </a:rPr>
              <a:t>Or use ray tracing</a:t>
            </a:r>
            <a:endParaRPr lang="en-US" sz="2000" dirty="0">
              <a:solidFill>
                <a:srgbClr val="7F7F7F"/>
              </a:solidFill>
            </a:endParaRPr>
          </a:p>
        </p:txBody>
      </p:sp>
    </p:spTree>
    <p:extLst>
      <p:ext uri="{BB962C8B-B14F-4D97-AF65-F5344CB8AC3E}">
        <p14:creationId xmlns:p14="http://schemas.microsoft.com/office/powerpoint/2010/main" val="14643552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Work</a:t>
            </a:r>
            <a:endParaRPr lang="en-US" dirty="0"/>
          </a:p>
        </p:txBody>
      </p:sp>
      <p:sp>
        <p:nvSpPr>
          <p:cNvPr id="3" name="Content Placeholder 2"/>
          <p:cNvSpPr>
            <a:spLocks noGrp="1"/>
          </p:cNvSpPr>
          <p:nvPr>
            <p:ph idx="1"/>
          </p:nvPr>
        </p:nvSpPr>
        <p:spPr>
          <a:xfrm>
            <a:off x="762000" y="1600200"/>
            <a:ext cx="7620000" cy="4525963"/>
          </a:xfrm>
        </p:spPr>
        <p:txBody>
          <a:bodyPr>
            <a:normAutofit fontScale="62500" lnSpcReduction="20000"/>
          </a:bodyPr>
          <a:lstStyle/>
          <a:p>
            <a:r>
              <a:rPr lang="en-US" b="1" dirty="0" smtClean="0"/>
              <a:t>Sorted Blended Transparency</a:t>
            </a:r>
          </a:p>
          <a:p>
            <a:pPr lvl="1"/>
            <a:r>
              <a:rPr lang="en-US" dirty="0" smtClean="0">
                <a:solidFill>
                  <a:schemeClr val="bg1">
                    <a:lumMod val="65000"/>
                  </a:schemeClr>
                </a:solidFill>
              </a:rPr>
              <a:t>Porter &amp; Duff 1984, Duff 1985, Fuchs et al. 1985</a:t>
            </a:r>
          </a:p>
          <a:p>
            <a:r>
              <a:rPr lang="en-US" b="1" dirty="0" smtClean="0"/>
              <a:t>Order-Independent Blended Transparency</a:t>
            </a:r>
          </a:p>
          <a:p>
            <a:pPr lvl="1"/>
            <a:r>
              <a:rPr lang="en-US" dirty="0" err="1" smtClean="0">
                <a:solidFill>
                  <a:schemeClr val="bg1">
                    <a:lumMod val="65000"/>
                  </a:schemeClr>
                </a:solidFill>
              </a:rPr>
              <a:t>Meshkin</a:t>
            </a:r>
            <a:r>
              <a:rPr lang="en-US" dirty="0" smtClean="0">
                <a:solidFill>
                  <a:schemeClr val="bg1">
                    <a:lumMod val="65000"/>
                  </a:schemeClr>
                </a:solidFill>
              </a:rPr>
              <a:t> 2007, </a:t>
            </a:r>
            <a:r>
              <a:rPr lang="en-US" dirty="0" err="1" smtClean="0">
                <a:solidFill>
                  <a:schemeClr val="bg1">
                    <a:lumMod val="65000"/>
                  </a:schemeClr>
                </a:solidFill>
              </a:rPr>
              <a:t>Bavoil</a:t>
            </a:r>
            <a:r>
              <a:rPr lang="en-US" dirty="0" smtClean="0">
                <a:solidFill>
                  <a:schemeClr val="bg1">
                    <a:lumMod val="65000"/>
                  </a:schemeClr>
                </a:solidFill>
              </a:rPr>
              <a:t> and Myers 2008, Moore and Jeffries 2009</a:t>
            </a:r>
          </a:p>
          <a:p>
            <a:r>
              <a:rPr lang="en-US" b="1" dirty="0" smtClean="0"/>
              <a:t>Bounded A-buffer Methods</a:t>
            </a:r>
          </a:p>
          <a:p>
            <a:pPr lvl="1"/>
            <a:r>
              <a:rPr lang="en-US" dirty="0" smtClean="0">
                <a:solidFill>
                  <a:schemeClr val="bg1">
                    <a:lumMod val="65000"/>
                  </a:schemeClr>
                </a:solidFill>
              </a:rPr>
              <a:t>Carpenter 1984, </a:t>
            </a:r>
            <a:r>
              <a:rPr lang="en-US" dirty="0" err="1" smtClean="0">
                <a:solidFill>
                  <a:schemeClr val="bg1">
                    <a:lumMod val="65000"/>
                  </a:schemeClr>
                </a:solidFill>
              </a:rPr>
              <a:t>Jouppi</a:t>
            </a:r>
            <a:r>
              <a:rPr lang="en-US" dirty="0" smtClean="0">
                <a:solidFill>
                  <a:schemeClr val="bg1">
                    <a:lumMod val="65000"/>
                  </a:schemeClr>
                </a:solidFill>
              </a:rPr>
              <a:t> </a:t>
            </a:r>
            <a:r>
              <a:rPr lang="en-US" dirty="0">
                <a:solidFill>
                  <a:schemeClr val="bg1">
                    <a:lumMod val="65000"/>
                  </a:schemeClr>
                </a:solidFill>
              </a:rPr>
              <a:t>and Chang 1999, </a:t>
            </a:r>
            <a:r>
              <a:rPr lang="en-US" dirty="0" smtClean="0">
                <a:solidFill>
                  <a:schemeClr val="bg1">
                    <a:lumMod val="65000"/>
                  </a:schemeClr>
                </a:solidFill>
              </a:rPr>
              <a:t>Mark </a:t>
            </a:r>
            <a:r>
              <a:rPr lang="en-US" dirty="0">
                <a:solidFill>
                  <a:schemeClr val="bg1">
                    <a:lumMod val="65000"/>
                  </a:schemeClr>
                </a:solidFill>
              </a:rPr>
              <a:t>and </a:t>
            </a:r>
            <a:r>
              <a:rPr lang="en-US" dirty="0" err="1">
                <a:solidFill>
                  <a:schemeClr val="bg1">
                    <a:lumMod val="65000"/>
                  </a:schemeClr>
                </a:solidFill>
              </a:rPr>
              <a:t>Proudfoot</a:t>
            </a:r>
            <a:r>
              <a:rPr lang="en-US" dirty="0">
                <a:solidFill>
                  <a:schemeClr val="bg1">
                    <a:lumMod val="65000"/>
                  </a:schemeClr>
                </a:solidFill>
              </a:rPr>
              <a:t> </a:t>
            </a:r>
            <a:r>
              <a:rPr lang="en-US" dirty="0" smtClean="0">
                <a:solidFill>
                  <a:schemeClr val="bg1">
                    <a:lumMod val="65000"/>
                  </a:schemeClr>
                </a:solidFill>
              </a:rPr>
              <a:t>2001, Myers 2007, </a:t>
            </a:r>
            <a:r>
              <a:rPr lang="en-US" dirty="0" err="1" smtClean="0">
                <a:solidFill>
                  <a:schemeClr val="bg1">
                    <a:lumMod val="65000"/>
                  </a:schemeClr>
                </a:solidFill>
              </a:rPr>
              <a:t>Bavoil</a:t>
            </a:r>
            <a:r>
              <a:rPr lang="en-US" dirty="0" smtClean="0">
                <a:solidFill>
                  <a:schemeClr val="bg1">
                    <a:lumMod val="65000"/>
                  </a:schemeClr>
                </a:solidFill>
              </a:rPr>
              <a:t> et al. 2007, Maule et al. 2013, </a:t>
            </a:r>
            <a:r>
              <a:rPr lang="en-US" dirty="0" err="1" smtClean="0">
                <a:solidFill>
                  <a:schemeClr val="bg1">
                    <a:lumMod val="65000"/>
                  </a:schemeClr>
                </a:solidFill>
              </a:rPr>
              <a:t>Vasilakis</a:t>
            </a:r>
            <a:r>
              <a:rPr lang="en-US" dirty="0" smtClean="0">
                <a:solidFill>
                  <a:schemeClr val="bg1">
                    <a:lumMod val="65000"/>
                  </a:schemeClr>
                </a:solidFill>
              </a:rPr>
              <a:t> and </a:t>
            </a:r>
            <a:r>
              <a:rPr lang="en-US" dirty="0" err="1" smtClean="0">
                <a:solidFill>
                  <a:schemeClr val="bg1">
                    <a:lumMod val="65000"/>
                  </a:schemeClr>
                </a:solidFill>
              </a:rPr>
              <a:t>Fudos</a:t>
            </a:r>
            <a:r>
              <a:rPr lang="en-US" dirty="0" smtClean="0">
                <a:solidFill>
                  <a:schemeClr val="bg1">
                    <a:lumMod val="65000"/>
                  </a:schemeClr>
                </a:solidFill>
              </a:rPr>
              <a:t> </a:t>
            </a:r>
            <a:r>
              <a:rPr lang="en-US" dirty="0" smtClean="0">
                <a:solidFill>
                  <a:schemeClr val="bg1">
                    <a:lumMod val="65000"/>
                  </a:schemeClr>
                </a:solidFill>
              </a:rPr>
              <a:t>2014, </a:t>
            </a:r>
            <a:r>
              <a:rPr lang="en-US" dirty="0" err="1" smtClean="0">
                <a:solidFill>
                  <a:schemeClr val="bg1">
                    <a:lumMod val="65000"/>
                  </a:schemeClr>
                </a:solidFill>
              </a:rPr>
              <a:t>Salvi</a:t>
            </a:r>
            <a:r>
              <a:rPr lang="en-US" dirty="0" smtClean="0">
                <a:solidFill>
                  <a:schemeClr val="bg1">
                    <a:lumMod val="65000"/>
                  </a:schemeClr>
                </a:solidFill>
              </a:rPr>
              <a:t> </a:t>
            </a:r>
            <a:r>
              <a:rPr lang="en-US" dirty="0">
                <a:solidFill>
                  <a:schemeClr val="bg1">
                    <a:lumMod val="65000"/>
                  </a:schemeClr>
                </a:solidFill>
              </a:rPr>
              <a:t>and </a:t>
            </a:r>
            <a:r>
              <a:rPr lang="en-US" dirty="0" err="1">
                <a:solidFill>
                  <a:schemeClr val="bg1">
                    <a:lumMod val="65000"/>
                  </a:schemeClr>
                </a:solidFill>
              </a:rPr>
              <a:t>Vaidyanathan</a:t>
            </a:r>
            <a:r>
              <a:rPr lang="en-US" dirty="0">
                <a:solidFill>
                  <a:schemeClr val="bg1">
                    <a:lumMod val="65000"/>
                  </a:schemeClr>
                </a:solidFill>
              </a:rPr>
              <a:t> </a:t>
            </a:r>
            <a:r>
              <a:rPr lang="en-US" dirty="0" smtClean="0">
                <a:solidFill>
                  <a:schemeClr val="bg1">
                    <a:lumMod val="65000"/>
                  </a:schemeClr>
                </a:solidFill>
              </a:rPr>
              <a:t>2014</a:t>
            </a:r>
            <a:endParaRPr lang="en-US" b="1" dirty="0" smtClean="0">
              <a:solidFill>
                <a:schemeClr val="bg1">
                  <a:lumMod val="65000"/>
                </a:schemeClr>
              </a:solidFill>
            </a:endParaRPr>
          </a:p>
          <a:p>
            <a:r>
              <a:rPr lang="en-US" b="1" dirty="0" smtClean="0"/>
              <a:t>Depth </a:t>
            </a:r>
            <a:r>
              <a:rPr lang="en-US" b="1" dirty="0" smtClean="0"/>
              <a:t>Peeling</a:t>
            </a:r>
          </a:p>
          <a:p>
            <a:pPr lvl="1"/>
            <a:r>
              <a:rPr lang="en-US" dirty="0" err="1">
                <a:solidFill>
                  <a:schemeClr val="bg1">
                    <a:lumMod val="65000"/>
                  </a:schemeClr>
                </a:solidFill>
              </a:rPr>
              <a:t>Everitt</a:t>
            </a:r>
            <a:r>
              <a:rPr lang="en-US" dirty="0">
                <a:solidFill>
                  <a:schemeClr val="bg1">
                    <a:lumMod val="65000"/>
                  </a:schemeClr>
                </a:solidFill>
              </a:rPr>
              <a:t> 2001</a:t>
            </a:r>
            <a:r>
              <a:rPr lang="en-US" dirty="0" smtClean="0">
                <a:solidFill>
                  <a:schemeClr val="bg1">
                    <a:lumMod val="65000"/>
                  </a:schemeClr>
                </a:solidFill>
              </a:rPr>
              <a:t>,</a:t>
            </a:r>
            <a:r>
              <a:rPr lang="en-US" dirty="0">
                <a:solidFill>
                  <a:schemeClr val="bg1">
                    <a:lumMod val="65000"/>
                  </a:schemeClr>
                </a:solidFill>
              </a:rPr>
              <a:t> </a:t>
            </a:r>
            <a:r>
              <a:rPr lang="en-US" dirty="0" err="1">
                <a:solidFill>
                  <a:schemeClr val="bg1">
                    <a:lumMod val="65000"/>
                  </a:schemeClr>
                </a:solidFill>
              </a:rPr>
              <a:t>Bavoil</a:t>
            </a:r>
            <a:r>
              <a:rPr lang="en-US" dirty="0">
                <a:solidFill>
                  <a:schemeClr val="bg1">
                    <a:lumMod val="65000"/>
                  </a:schemeClr>
                </a:solidFill>
              </a:rPr>
              <a:t> and Myer 2008</a:t>
            </a:r>
            <a:endParaRPr lang="en-US" dirty="0" smtClean="0">
              <a:solidFill>
                <a:schemeClr val="bg1">
                  <a:lumMod val="65000"/>
                </a:schemeClr>
              </a:solidFill>
            </a:endParaRPr>
          </a:p>
          <a:p>
            <a:r>
              <a:rPr lang="en-US" b="1" dirty="0" smtClean="0"/>
              <a:t>Deep Buffer Methods</a:t>
            </a:r>
          </a:p>
          <a:p>
            <a:pPr lvl="1"/>
            <a:r>
              <a:rPr lang="en-US" dirty="0" err="1" smtClean="0">
                <a:solidFill>
                  <a:schemeClr val="bg1">
                    <a:lumMod val="65000"/>
                  </a:schemeClr>
                </a:solidFill>
              </a:rPr>
              <a:t>Locovic</a:t>
            </a:r>
            <a:r>
              <a:rPr lang="en-US" dirty="0" smtClean="0">
                <a:solidFill>
                  <a:schemeClr val="bg1">
                    <a:lumMod val="65000"/>
                  </a:schemeClr>
                </a:solidFill>
              </a:rPr>
              <a:t> and </a:t>
            </a:r>
            <a:r>
              <a:rPr lang="en-US" dirty="0" err="1" smtClean="0">
                <a:solidFill>
                  <a:schemeClr val="bg1">
                    <a:lumMod val="65000"/>
                  </a:schemeClr>
                </a:solidFill>
              </a:rPr>
              <a:t>Veach</a:t>
            </a:r>
            <a:r>
              <a:rPr lang="en-US" dirty="0" smtClean="0">
                <a:solidFill>
                  <a:schemeClr val="bg1">
                    <a:lumMod val="65000"/>
                  </a:schemeClr>
                </a:solidFill>
              </a:rPr>
              <a:t> 2000, </a:t>
            </a:r>
            <a:r>
              <a:rPr lang="en-US" dirty="0" err="1" smtClean="0">
                <a:solidFill>
                  <a:schemeClr val="bg1">
                    <a:lumMod val="65000"/>
                  </a:schemeClr>
                </a:solidFill>
              </a:rPr>
              <a:t>Sintorn</a:t>
            </a:r>
            <a:r>
              <a:rPr lang="en-US" dirty="0" smtClean="0">
                <a:solidFill>
                  <a:schemeClr val="bg1">
                    <a:lumMod val="65000"/>
                  </a:schemeClr>
                </a:solidFill>
              </a:rPr>
              <a:t> and </a:t>
            </a:r>
            <a:r>
              <a:rPr lang="en-US" dirty="0" err="1" smtClean="0">
                <a:solidFill>
                  <a:schemeClr val="bg1">
                    <a:lumMod val="65000"/>
                  </a:schemeClr>
                </a:solidFill>
              </a:rPr>
              <a:t>Assarsson</a:t>
            </a:r>
            <a:r>
              <a:rPr lang="en-US" dirty="0" smtClean="0">
                <a:solidFill>
                  <a:schemeClr val="bg1">
                    <a:lumMod val="65000"/>
                  </a:schemeClr>
                </a:solidFill>
              </a:rPr>
              <a:t> 2009, Jansen and </a:t>
            </a:r>
            <a:r>
              <a:rPr lang="en-US" dirty="0" err="1" smtClean="0">
                <a:solidFill>
                  <a:schemeClr val="bg1">
                    <a:lumMod val="65000"/>
                  </a:schemeClr>
                </a:solidFill>
              </a:rPr>
              <a:t>Bavoil</a:t>
            </a:r>
            <a:r>
              <a:rPr lang="en-US" dirty="0" smtClean="0">
                <a:solidFill>
                  <a:schemeClr val="bg1">
                    <a:lumMod val="65000"/>
                  </a:schemeClr>
                </a:solidFill>
              </a:rPr>
              <a:t> 2010, </a:t>
            </a:r>
            <a:r>
              <a:rPr lang="en-US" dirty="0" err="1" smtClean="0">
                <a:solidFill>
                  <a:schemeClr val="bg1">
                    <a:lumMod val="65000"/>
                  </a:schemeClr>
                </a:solidFill>
              </a:rPr>
              <a:t>Salvi</a:t>
            </a:r>
            <a:r>
              <a:rPr lang="en-US" dirty="0" smtClean="0">
                <a:solidFill>
                  <a:schemeClr val="bg1">
                    <a:lumMod val="65000"/>
                  </a:schemeClr>
                </a:solidFill>
              </a:rPr>
              <a:t> et al. 2011</a:t>
            </a:r>
          </a:p>
          <a:p>
            <a:r>
              <a:rPr lang="en-US" b="1" dirty="0" smtClean="0"/>
              <a:t>Stochastic Transparency</a:t>
            </a:r>
          </a:p>
          <a:p>
            <a:pPr lvl="1"/>
            <a:r>
              <a:rPr lang="en-US" dirty="0" smtClean="0">
                <a:solidFill>
                  <a:schemeClr val="bg1">
                    <a:lumMod val="65000"/>
                  </a:schemeClr>
                </a:solidFill>
              </a:rPr>
              <a:t>Young 2006, </a:t>
            </a:r>
            <a:r>
              <a:rPr lang="en-US" dirty="0" err="1" smtClean="0">
                <a:solidFill>
                  <a:schemeClr val="bg1">
                    <a:lumMod val="65000"/>
                  </a:schemeClr>
                </a:solidFill>
              </a:rPr>
              <a:t>Enderton</a:t>
            </a:r>
            <a:r>
              <a:rPr lang="en-US" dirty="0" smtClean="0">
                <a:solidFill>
                  <a:schemeClr val="bg1">
                    <a:lumMod val="65000"/>
                  </a:schemeClr>
                </a:solidFill>
              </a:rPr>
              <a:t> et al. 2010</a:t>
            </a:r>
          </a:p>
          <a:p>
            <a:r>
              <a:rPr lang="en-US" b="1" dirty="0" smtClean="0"/>
              <a:t>GPU/SIMD Ray Tracing</a:t>
            </a:r>
            <a:endParaRPr lang="en-US" b="1" dirty="0"/>
          </a:p>
        </p:txBody>
      </p:sp>
    </p:spTree>
    <p:extLst>
      <p:ext uri="{BB962C8B-B14F-4D97-AF65-F5344CB8AC3E}">
        <p14:creationId xmlns:p14="http://schemas.microsoft.com/office/powerpoint/2010/main" val="380638071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Transparency Solution Space</a:t>
            </a:r>
            <a:endParaRPr lang="en-US" dirty="0"/>
          </a:p>
        </p:txBody>
      </p:sp>
      <p:sp>
        <p:nvSpPr>
          <p:cNvPr id="3" name="Content Placeholder 2"/>
          <p:cNvSpPr>
            <a:spLocks noGrp="1"/>
          </p:cNvSpPr>
          <p:nvPr>
            <p:ph idx="1"/>
          </p:nvPr>
        </p:nvSpPr>
        <p:spPr>
          <a:xfrm>
            <a:off x="762000" y="1524000"/>
            <a:ext cx="8153400" cy="5334000"/>
          </a:xfrm>
        </p:spPr>
        <p:txBody>
          <a:bodyPr>
            <a:noAutofit/>
          </a:bodyPr>
          <a:lstStyle/>
          <a:p>
            <a:r>
              <a:rPr lang="en-US" sz="1800" b="1" dirty="0" smtClean="0"/>
              <a:t>Current</a:t>
            </a:r>
            <a:r>
              <a:rPr lang="en-US" sz="1800" dirty="0" smtClean="0"/>
              <a:t>: Weighted, Blended OIT</a:t>
            </a:r>
          </a:p>
          <a:p>
            <a:pPr lvl="1"/>
            <a:r>
              <a:rPr lang="en-US" sz="1800" dirty="0" smtClean="0">
                <a:solidFill>
                  <a:schemeClr val="bg1">
                    <a:lumMod val="65000"/>
                  </a:schemeClr>
                </a:solidFill>
              </a:rPr>
              <a:t>Low bandwidth, simple requirements</a:t>
            </a:r>
          </a:p>
          <a:p>
            <a:pPr lvl="1"/>
            <a:r>
              <a:rPr lang="en-US" sz="1800" dirty="0" smtClean="0">
                <a:solidFill>
                  <a:schemeClr val="bg1">
                    <a:lumMod val="65000"/>
                  </a:schemeClr>
                </a:solidFill>
              </a:rPr>
              <a:t>Smooth particle transitions</a:t>
            </a:r>
          </a:p>
          <a:p>
            <a:endParaRPr lang="en-US" sz="1800" b="1" dirty="0" smtClean="0"/>
          </a:p>
          <a:p>
            <a:r>
              <a:rPr lang="en-US" sz="1800" b="1" dirty="0" smtClean="0"/>
              <a:t>Near Future</a:t>
            </a:r>
            <a:r>
              <a:rPr lang="en-US" sz="1800" dirty="0" smtClean="0"/>
              <a:t>: Bounded A-Buffer</a:t>
            </a:r>
          </a:p>
          <a:p>
            <a:pPr lvl="1"/>
            <a:r>
              <a:rPr lang="en-US" sz="1800" dirty="0" smtClean="0">
                <a:solidFill>
                  <a:schemeClr val="bg1">
                    <a:lumMod val="65000"/>
                  </a:schemeClr>
                </a:solidFill>
              </a:rPr>
              <a:t>Supports dense line hair</a:t>
            </a:r>
          </a:p>
          <a:p>
            <a:pPr lvl="1"/>
            <a:r>
              <a:rPr lang="en-US" sz="1800" dirty="0" smtClean="0">
                <a:solidFill>
                  <a:schemeClr val="bg1">
                    <a:lumMod val="65000"/>
                  </a:schemeClr>
                </a:solidFill>
              </a:rPr>
              <a:t>Consistent blending throughout the depth range</a:t>
            </a:r>
          </a:p>
          <a:p>
            <a:pPr lvl="1"/>
            <a:r>
              <a:rPr lang="en-US" sz="1800" dirty="0" smtClean="0">
                <a:solidFill>
                  <a:schemeClr val="bg1">
                    <a:lumMod val="65000"/>
                  </a:schemeClr>
                </a:solidFill>
              </a:rPr>
              <a:t>Requires significantly higher </a:t>
            </a:r>
            <a:r>
              <a:rPr lang="en-US" sz="1800" dirty="0" smtClean="0">
                <a:solidFill>
                  <a:schemeClr val="bg1">
                    <a:lumMod val="65000"/>
                  </a:schemeClr>
                </a:solidFill>
              </a:rPr>
              <a:t>bandwidth</a:t>
            </a:r>
            <a:endParaRPr lang="en-US" sz="1800" dirty="0" smtClean="0">
              <a:solidFill>
                <a:schemeClr val="bg1">
                  <a:lumMod val="65000"/>
                </a:schemeClr>
              </a:solidFill>
            </a:endParaRPr>
          </a:p>
          <a:p>
            <a:pPr lvl="1"/>
            <a:r>
              <a:rPr lang="en-US" sz="1800" dirty="0" smtClean="0">
                <a:solidFill>
                  <a:schemeClr val="bg1">
                    <a:lumMod val="65000"/>
                  </a:schemeClr>
                </a:solidFill>
              </a:rPr>
              <a:t>Requires programmable </a:t>
            </a:r>
            <a:r>
              <a:rPr lang="en-US" sz="1800" dirty="0" smtClean="0">
                <a:solidFill>
                  <a:schemeClr val="bg1">
                    <a:lumMod val="65000"/>
                  </a:schemeClr>
                </a:solidFill>
              </a:rPr>
              <a:t>blend &amp; synchronization </a:t>
            </a:r>
            <a:r>
              <a:rPr lang="en-US" sz="1800" dirty="0" smtClean="0">
                <a:solidFill>
                  <a:schemeClr val="bg1">
                    <a:lumMod val="65000"/>
                  </a:schemeClr>
                </a:solidFill>
              </a:rPr>
              <a:t>(no </a:t>
            </a:r>
            <a:r>
              <a:rPr lang="en-US" sz="1800" dirty="0" smtClean="0">
                <a:solidFill>
                  <a:schemeClr val="bg1">
                    <a:lumMod val="65000"/>
                  </a:schemeClr>
                </a:solidFill>
              </a:rPr>
              <a:t>consoles, inherent bottleneck)</a:t>
            </a:r>
            <a:endParaRPr lang="en-US" sz="1800" dirty="0" smtClean="0">
              <a:solidFill>
                <a:schemeClr val="bg1">
                  <a:lumMod val="65000"/>
                </a:schemeClr>
              </a:solidFill>
            </a:endParaRPr>
          </a:p>
          <a:p>
            <a:pPr lvl="1"/>
            <a:endParaRPr lang="en-US" sz="1800" dirty="0" smtClean="0">
              <a:solidFill>
                <a:schemeClr val="bg1">
                  <a:lumMod val="65000"/>
                </a:schemeClr>
              </a:solidFill>
            </a:endParaRPr>
          </a:p>
          <a:p>
            <a:r>
              <a:rPr lang="en-US" sz="1800" b="1" dirty="0" smtClean="0"/>
              <a:t>Far Future: </a:t>
            </a:r>
            <a:r>
              <a:rPr lang="en-US" sz="1800" dirty="0" smtClean="0"/>
              <a:t>Ray Traced or Stochastic Transparency</a:t>
            </a:r>
          </a:p>
          <a:p>
            <a:pPr lvl="1"/>
            <a:r>
              <a:rPr lang="en-US" sz="1800" dirty="0" smtClean="0">
                <a:solidFill>
                  <a:schemeClr val="bg1">
                    <a:lumMod val="65000"/>
                  </a:schemeClr>
                </a:solidFill>
              </a:rPr>
              <a:t>Integrate </a:t>
            </a:r>
            <a:r>
              <a:rPr lang="en-US" sz="1800" dirty="0">
                <a:solidFill>
                  <a:schemeClr val="bg1">
                    <a:lumMod val="65000"/>
                  </a:schemeClr>
                </a:solidFill>
              </a:rPr>
              <a:t>well with other effects</a:t>
            </a:r>
          </a:p>
          <a:p>
            <a:pPr lvl="1"/>
            <a:r>
              <a:rPr lang="en-US" sz="1800" dirty="0">
                <a:solidFill>
                  <a:schemeClr val="bg1">
                    <a:lumMod val="65000"/>
                  </a:schemeClr>
                </a:solidFill>
              </a:rPr>
              <a:t>Ray tracing enables refraction</a:t>
            </a:r>
          </a:p>
          <a:p>
            <a:pPr lvl="1"/>
            <a:r>
              <a:rPr lang="en-US" sz="1800" dirty="0" smtClean="0">
                <a:solidFill>
                  <a:schemeClr val="bg1">
                    <a:lumMod val="65000"/>
                  </a:schemeClr>
                </a:solidFill>
              </a:rPr>
              <a:t>Require significantly higher bandwidth and new hardware support (BVH or high MSAA)</a:t>
            </a:r>
          </a:p>
        </p:txBody>
      </p:sp>
    </p:spTree>
    <p:extLst>
      <p:ext uri="{BB962C8B-B14F-4D97-AF65-F5344CB8AC3E}">
        <p14:creationId xmlns:p14="http://schemas.microsoft.com/office/powerpoint/2010/main" val="350609080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785"/>
            <a:ext cx="8229600" cy="1143000"/>
          </a:xfrm>
        </p:spPr>
        <p:txBody>
          <a:bodyPr/>
          <a:lstStyle/>
          <a:p>
            <a:r>
              <a:rPr lang="en-US" dirty="0" smtClean="0"/>
              <a:t>Porter &amp; Duff OVER Compositing</a:t>
            </a:r>
            <a:endParaRPr lang="en-US"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828800"/>
            <a:ext cx="3801510" cy="776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23870" y="6488668"/>
            <a:ext cx="7281930" cy="369332"/>
          </a:xfrm>
          <a:prstGeom prst="rect">
            <a:avLst/>
          </a:prstGeom>
          <a:noFill/>
        </p:spPr>
        <p:txBody>
          <a:bodyPr wrap="none" rtlCol="0">
            <a:spAutoFit/>
          </a:bodyPr>
          <a:lstStyle/>
          <a:p>
            <a:r>
              <a:rPr lang="en-US" dirty="0" smtClean="0">
                <a:solidFill>
                  <a:schemeClr val="bg1">
                    <a:lumMod val="65000"/>
                  </a:schemeClr>
                </a:solidFill>
              </a:rPr>
              <a:t>We use “</a:t>
            </a:r>
            <a:r>
              <a:rPr lang="en-US" dirty="0" err="1" smtClean="0">
                <a:solidFill>
                  <a:schemeClr val="bg1">
                    <a:lumMod val="65000"/>
                  </a:schemeClr>
                </a:solidFill>
              </a:rPr>
              <a:t>premultiplied</a:t>
            </a:r>
            <a:r>
              <a:rPr lang="en-US" dirty="0" smtClean="0">
                <a:solidFill>
                  <a:schemeClr val="bg1">
                    <a:lumMod val="65000"/>
                  </a:schemeClr>
                </a:solidFill>
              </a:rPr>
              <a:t> alpha” notation in this presentation: (</a:t>
            </a:r>
            <a:r>
              <a:rPr lang="en-US" i="1" dirty="0" smtClean="0">
                <a:solidFill>
                  <a:schemeClr val="bg1">
                    <a:lumMod val="65000"/>
                  </a:schemeClr>
                </a:solidFill>
                <a:latin typeface="Times New Roman" panose="02020603050405020304" pitchFamily="18" charset="0"/>
                <a:cs typeface="Times New Roman" panose="02020603050405020304" pitchFamily="18" charset="0"/>
              </a:rPr>
              <a:t>C</a:t>
            </a:r>
            <a:r>
              <a:rPr lang="en-US" dirty="0" smtClean="0">
                <a:solidFill>
                  <a:schemeClr val="bg1">
                    <a:lumMod val="65000"/>
                  </a:schemeClr>
                </a:solidFill>
              </a:rPr>
              <a:t>, </a:t>
            </a:r>
            <a:r>
              <a:rPr lang="en-US" dirty="0" smtClean="0">
                <a:solidFill>
                  <a:schemeClr val="bg1">
                    <a:lumMod val="65000"/>
                  </a:schemeClr>
                </a:solidFill>
                <a:latin typeface="Symbol" panose="05050102010706020507" pitchFamily="18" charset="2"/>
              </a:rPr>
              <a:t>a</a:t>
            </a:r>
            <a:r>
              <a:rPr lang="en-US" dirty="0" smtClean="0">
                <a:solidFill>
                  <a:schemeClr val="bg1">
                    <a:lumMod val="65000"/>
                  </a:schemeClr>
                </a:solidFill>
              </a:rPr>
              <a:t>) = (</a:t>
            </a:r>
            <a:r>
              <a:rPr lang="en-US" i="1" dirty="0" err="1" smtClean="0">
                <a:solidFill>
                  <a:schemeClr val="bg1">
                    <a:lumMod val="65000"/>
                  </a:schemeClr>
                </a:solidFill>
                <a:latin typeface="Times New Roman" panose="02020603050405020304" pitchFamily="18" charset="0"/>
                <a:cs typeface="Times New Roman" panose="02020603050405020304" pitchFamily="18" charset="0"/>
              </a:rPr>
              <a:t>U</a:t>
            </a:r>
            <a:r>
              <a:rPr lang="en-US" dirty="0" err="1" smtClean="0">
                <a:solidFill>
                  <a:schemeClr val="bg1">
                    <a:lumMod val="65000"/>
                  </a:schemeClr>
                </a:solidFill>
                <a:latin typeface="Symbol" panose="05050102010706020507" pitchFamily="18" charset="2"/>
              </a:rPr>
              <a:t>a</a:t>
            </a:r>
            <a:r>
              <a:rPr lang="en-US" dirty="0" smtClean="0">
                <a:solidFill>
                  <a:schemeClr val="bg1">
                    <a:lumMod val="65000"/>
                  </a:schemeClr>
                </a:solidFill>
              </a:rPr>
              <a:t>, </a:t>
            </a:r>
            <a:r>
              <a:rPr lang="en-US" dirty="0" smtClean="0">
                <a:solidFill>
                  <a:schemeClr val="bg1">
                    <a:lumMod val="65000"/>
                  </a:schemeClr>
                </a:solidFill>
                <a:latin typeface="Symbol" panose="05050102010706020507" pitchFamily="18" charset="2"/>
              </a:rPr>
              <a:t>a</a:t>
            </a:r>
            <a:r>
              <a:rPr lang="en-US" dirty="0" smtClean="0">
                <a:solidFill>
                  <a:schemeClr val="bg1">
                    <a:lumMod val="65000"/>
                  </a:schemeClr>
                </a:solidFill>
              </a:rPr>
              <a:t>)</a:t>
            </a:r>
            <a:endParaRPr lang="en-US" dirty="0">
              <a:solidFill>
                <a:schemeClr val="bg1">
                  <a:lumMod val="65000"/>
                </a:schemeClr>
              </a:solidFill>
            </a:endParaRPr>
          </a:p>
        </p:txBody>
      </p:sp>
      <p:sp>
        <p:nvSpPr>
          <p:cNvPr id="5" name="TextBox 4"/>
          <p:cNvSpPr txBox="1"/>
          <p:nvPr/>
        </p:nvSpPr>
        <p:spPr>
          <a:xfrm>
            <a:off x="457200" y="1295400"/>
            <a:ext cx="3002489" cy="369332"/>
          </a:xfrm>
          <a:prstGeom prst="rect">
            <a:avLst/>
          </a:prstGeom>
          <a:noFill/>
        </p:spPr>
        <p:txBody>
          <a:bodyPr wrap="none" rtlCol="0">
            <a:spAutoFit/>
          </a:bodyPr>
          <a:lstStyle/>
          <a:p>
            <a:r>
              <a:rPr lang="en-US" dirty="0" smtClean="0">
                <a:solidFill>
                  <a:schemeClr val="bg1">
                    <a:lumMod val="65000"/>
                  </a:schemeClr>
                </a:solidFill>
              </a:rPr>
              <a:t>One surface over background:</a:t>
            </a:r>
            <a:endParaRPr lang="en-US" dirty="0">
              <a:solidFill>
                <a:schemeClr val="bg1">
                  <a:lumMod val="65000"/>
                </a:schemeClr>
              </a:solidFill>
            </a:endParaRPr>
          </a:p>
        </p:txBody>
      </p:sp>
      <p:grpSp>
        <p:nvGrpSpPr>
          <p:cNvPr id="23" name="Group 22"/>
          <p:cNvGrpSpPr/>
          <p:nvPr/>
        </p:nvGrpSpPr>
        <p:grpSpPr>
          <a:xfrm>
            <a:off x="3401" y="2895600"/>
            <a:ext cx="9140599" cy="1562100"/>
            <a:chOff x="3401" y="2895600"/>
            <a:chExt cx="9140599" cy="156210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640"/>
            <a:stretch/>
          </p:blipFill>
          <p:spPr bwMode="auto">
            <a:xfrm>
              <a:off x="3401" y="3352800"/>
              <a:ext cx="9140599"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57200" y="2895600"/>
              <a:ext cx="2851806" cy="369332"/>
            </a:xfrm>
            <a:prstGeom prst="rect">
              <a:avLst/>
            </a:prstGeom>
            <a:noFill/>
          </p:spPr>
          <p:txBody>
            <a:bodyPr wrap="none" rtlCol="0">
              <a:spAutoFit/>
            </a:bodyPr>
            <a:lstStyle/>
            <a:p>
              <a:r>
                <a:rPr lang="en-US" i="1" dirty="0" smtClean="0">
                  <a:solidFill>
                    <a:schemeClr val="bg1">
                      <a:lumMod val="65000"/>
                    </a:schemeClr>
                  </a:solidFill>
                  <a:latin typeface="Times New Roman" panose="02020603050405020304" pitchFamily="18" charset="0"/>
                  <a:cs typeface="Times New Roman" panose="02020603050405020304" pitchFamily="18" charset="0"/>
                </a:rPr>
                <a:t>n</a:t>
              </a:r>
              <a:r>
                <a:rPr lang="en-US" dirty="0" smtClean="0">
                  <a:solidFill>
                    <a:schemeClr val="bg1">
                      <a:lumMod val="65000"/>
                    </a:schemeClr>
                  </a:solidFill>
                </a:rPr>
                <a:t> surfaces over background:</a:t>
              </a:r>
              <a:endParaRPr lang="en-US" dirty="0">
                <a:solidFill>
                  <a:schemeClr val="bg1">
                    <a:lumMod val="65000"/>
                  </a:schemeClr>
                </a:solidFill>
              </a:endParaRPr>
            </a:p>
          </p:txBody>
        </p:sp>
      </p:grpSp>
      <p:grpSp>
        <p:nvGrpSpPr>
          <p:cNvPr id="24" name="Group 23"/>
          <p:cNvGrpSpPr/>
          <p:nvPr/>
        </p:nvGrpSpPr>
        <p:grpSpPr>
          <a:xfrm>
            <a:off x="5713076" y="4724400"/>
            <a:ext cx="2897524" cy="1664141"/>
            <a:chOff x="5713076" y="4724400"/>
            <a:chExt cx="2897524" cy="1664141"/>
          </a:xfrm>
        </p:grpSpPr>
        <p:sp>
          <p:nvSpPr>
            <p:cNvPr id="9" name="TextBox 8"/>
            <p:cNvSpPr txBox="1"/>
            <p:nvPr/>
          </p:nvSpPr>
          <p:spPr>
            <a:xfrm>
              <a:off x="5713076" y="4724400"/>
              <a:ext cx="2897524" cy="369332"/>
            </a:xfrm>
            <a:prstGeom prst="rect">
              <a:avLst/>
            </a:prstGeom>
            <a:noFill/>
          </p:spPr>
          <p:txBody>
            <a:bodyPr wrap="none" rtlCol="0">
              <a:spAutoFit/>
            </a:bodyPr>
            <a:lstStyle/>
            <a:p>
              <a:r>
                <a:rPr lang="en-US" dirty="0" smtClean="0">
                  <a:solidFill>
                    <a:schemeClr val="bg1">
                      <a:lumMod val="65000"/>
                    </a:schemeClr>
                  </a:solidFill>
                </a:rPr>
                <a:t>Contribution of background: </a:t>
              </a:r>
              <a:endParaRPr lang="en-US" dirty="0">
                <a:solidFill>
                  <a:schemeClr val="bg1">
                    <a:lumMod val="65000"/>
                  </a:schemeClr>
                </a:solidFill>
              </a:endParaRPr>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4491"/>
            <a:stretch/>
          </p:blipFill>
          <p:spPr bwMode="auto">
            <a:xfrm>
              <a:off x="6260382" y="5257800"/>
              <a:ext cx="1905000" cy="1130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9" name="Group 28"/>
          <p:cNvGrpSpPr/>
          <p:nvPr/>
        </p:nvGrpSpPr>
        <p:grpSpPr>
          <a:xfrm>
            <a:off x="1905000" y="3657600"/>
            <a:ext cx="6289536" cy="2366010"/>
            <a:chOff x="1905000" y="3657600"/>
            <a:chExt cx="6289536" cy="2366010"/>
          </a:xfrm>
        </p:grpSpPr>
        <p:sp>
          <p:nvSpPr>
            <p:cNvPr id="6" name="Rectangle 5"/>
            <p:cNvSpPr/>
            <p:nvPr/>
          </p:nvSpPr>
          <p:spPr>
            <a:xfrm>
              <a:off x="7775436" y="3657600"/>
              <a:ext cx="419100" cy="457200"/>
            </a:xfrm>
            <a:prstGeom prst="rect">
              <a:avLst/>
            </a:prstGeom>
            <a:solidFill>
              <a:schemeClr val="accent3">
                <a:lumMod val="60000"/>
                <a:lumOff val="40000"/>
                <a:alpha val="45000"/>
              </a:schemeClr>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221343" y="5562600"/>
              <a:ext cx="419100" cy="419100"/>
            </a:xfrm>
            <a:prstGeom prst="rect">
              <a:avLst/>
            </a:prstGeom>
            <a:solidFill>
              <a:schemeClr val="accent3">
                <a:lumMod val="60000"/>
                <a:lumOff val="40000"/>
                <a:alpha val="45000"/>
              </a:schemeClr>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7162800" y="4038600"/>
              <a:ext cx="304800" cy="1524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029200" y="4114800"/>
              <a:ext cx="2438400" cy="1447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438400" y="4191000"/>
              <a:ext cx="5029200" cy="1371600"/>
            </a:xfrm>
            <a:prstGeom prst="line">
              <a:avLst/>
            </a:prstGeom>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1905000" y="3668643"/>
              <a:ext cx="12192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4495800" y="3657600"/>
              <a:ext cx="12192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6553200" y="3657600"/>
              <a:ext cx="12192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7010400" y="5562600"/>
              <a:ext cx="10668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17666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785"/>
            <a:ext cx="8229600" cy="1143000"/>
          </a:xfrm>
        </p:spPr>
        <p:txBody>
          <a:bodyPr/>
          <a:lstStyle/>
          <a:p>
            <a:r>
              <a:rPr lang="en-US" dirty="0" smtClean="0"/>
              <a:t>Porter &amp; Duff OVER Compositing</a:t>
            </a:r>
            <a:endParaRPr lang="en-US"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828800"/>
            <a:ext cx="3801510" cy="776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23870" y="6488668"/>
            <a:ext cx="7281930" cy="369332"/>
          </a:xfrm>
          <a:prstGeom prst="rect">
            <a:avLst/>
          </a:prstGeom>
          <a:noFill/>
        </p:spPr>
        <p:txBody>
          <a:bodyPr wrap="none" rtlCol="0">
            <a:spAutoFit/>
          </a:bodyPr>
          <a:lstStyle/>
          <a:p>
            <a:r>
              <a:rPr lang="en-US" dirty="0" smtClean="0">
                <a:solidFill>
                  <a:schemeClr val="bg1">
                    <a:lumMod val="65000"/>
                  </a:schemeClr>
                </a:solidFill>
              </a:rPr>
              <a:t>We use “</a:t>
            </a:r>
            <a:r>
              <a:rPr lang="en-US" dirty="0" err="1" smtClean="0">
                <a:solidFill>
                  <a:schemeClr val="bg1">
                    <a:lumMod val="65000"/>
                  </a:schemeClr>
                </a:solidFill>
              </a:rPr>
              <a:t>premultiplied</a:t>
            </a:r>
            <a:r>
              <a:rPr lang="en-US" dirty="0" smtClean="0">
                <a:solidFill>
                  <a:schemeClr val="bg1">
                    <a:lumMod val="65000"/>
                  </a:schemeClr>
                </a:solidFill>
              </a:rPr>
              <a:t> alpha” notation in this presentation: (</a:t>
            </a:r>
            <a:r>
              <a:rPr lang="en-US" i="1" dirty="0" smtClean="0">
                <a:solidFill>
                  <a:schemeClr val="bg1">
                    <a:lumMod val="65000"/>
                  </a:schemeClr>
                </a:solidFill>
                <a:latin typeface="Times New Roman" panose="02020603050405020304" pitchFamily="18" charset="0"/>
                <a:cs typeface="Times New Roman" panose="02020603050405020304" pitchFamily="18" charset="0"/>
              </a:rPr>
              <a:t>C</a:t>
            </a:r>
            <a:r>
              <a:rPr lang="en-US" dirty="0" smtClean="0">
                <a:solidFill>
                  <a:schemeClr val="bg1">
                    <a:lumMod val="65000"/>
                  </a:schemeClr>
                </a:solidFill>
              </a:rPr>
              <a:t>, </a:t>
            </a:r>
            <a:r>
              <a:rPr lang="en-US" dirty="0" smtClean="0">
                <a:solidFill>
                  <a:schemeClr val="bg1">
                    <a:lumMod val="65000"/>
                  </a:schemeClr>
                </a:solidFill>
                <a:latin typeface="Symbol" panose="05050102010706020507" pitchFamily="18" charset="2"/>
              </a:rPr>
              <a:t>a</a:t>
            </a:r>
            <a:r>
              <a:rPr lang="en-US" dirty="0" smtClean="0">
                <a:solidFill>
                  <a:schemeClr val="bg1">
                    <a:lumMod val="65000"/>
                  </a:schemeClr>
                </a:solidFill>
              </a:rPr>
              <a:t>) = (</a:t>
            </a:r>
            <a:r>
              <a:rPr lang="en-US" i="1" dirty="0" err="1" smtClean="0">
                <a:solidFill>
                  <a:schemeClr val="bg1">
                    <a:lumMod val="65000"/>
                  </a:schemeClr>
                </a:solidFill>
                <a:latin typeface="Times New Roman" panose="02020603050405020304" pitchFamily="18" charset="0"/>
                <a:cs typeface="Times New Roman" panose="02020603050405020304" pitchFamily="18" charset="0"/>
              </a:rPr>
              <a:t>U</a:t>
            </a:r>
            <a:r>
              <a:rPr lang="en-US" dirty="0" err="1" smtClean="0">
                <a:solidFill>
                  <a:schemeClr val="bg1">
                    <a:lumMod val="65000"/>
                  </a:schemeClr>
                </a:solidFill>
                <a:latin typeface="Symbol" panose="05050102010706020507" pitchFamily="18" charset="2"/>
              </a:rPr>
              <a:t>a</a:t>
            </a:r>
            <a:r>
              <a:rPr lang="en-US" dirty="0" smtClean="0">
                <a:solidFill>
                  <a:schemeClr val="bg1">
                    <a:lumMod val="65000"/>
                  </a:schemeClr>
                </a:solidFill>
              </a:rPr>
              <a:t>, </a:t>
            </a:r>
            <a:r>
              <a:rPr lang="en-US" dirty="0" smtClean="0">
                <a:solidFill>
                  <a:schemeClr val="bg1">
                    <a:lumMod val="65000"/>
                  </a:schemeClr>
                </a:solidFill>
                <a:latin typeface="Symbol" panose="05050102010706020507" pitchFamily="18" charset="2"/>
              </a:rPr>
              <a:t>a</a:t>
            </a:r>
            <a:r>
              <a:rPr lang="en-US" dirty="0" smtClean="0">
                <a:solidFill>
                  <a:schemeClr val="bg1">
                    <a:lumMod val="65000"/>
                  </a:schemeClr>
                </a:solidFill>
              </a:rPr>
              <a:t>)</a:t>
            </a:r>
            <a:endParaRPr lang="en-US" dirty="0">
              <a:solidFill>
                <a:schemeClr val="bg1">
                  <a:lumMod val="65000"/>
                </a:schemeClr>
              </a:solidFill>
            </a:endParaRPr>
          </a:p>
        </p:txBody>
      </p:sp>
      <p:sp>
        <p:nvSpPr>
          <p:cNvPr id="5" name="TextBox 4"/>
          <p:cNvSpPr txBox="1"/>
          <p:nvPr/>
        </p:nvSpPr>
        <p:spPr>
          <a:xfrm>
            <a:off x="457200" y="1295400"/>
            <a:ext cx="3002489" cy="369332"/>
          </a:xfrm>
          <a:prstGeom prst="rect">
            <a:avLst/>
          </a:prstGeom>
          <a:noFill/>
        </p:spPr>
        <p:txBody>
          <a:bodyPr wrap="none" rtlCol="0">
            <a:spAutoFit/>
          </a:bodyPr>
          <a:lstStyle/>
          <a:p>
            <a:r>
              <a:rPr lang="en-US" dirty="0" smtClean="0">
                <a:solidFill>
                  <a:schemeClr val="bg1">
                    <a:lumMod val="65000"/>
                  </a:schemeClr>
                </a:solidFill>
              </a:rPr>
              <a:t>One surface over background:</a:t>
            </a:r>
            <a:endParaRPr lang="en-US" dirty="0">
              <a:solidFill>
                <a:schemeClr val="bg1">
                  <a:lumMod val="65000"/>
                </a:schemeClr>
              </a:solidFill>
            </a:endParaRPr>
          </a:p>
        </p:txBody>
      </p:sp>
      <p:grpSp>
        <p:nvGrpSpPr>
          <p:cNvPr id="23" name="Group 22"/>
          <p:cNvGrpSpPr/>
          <p:nvPr/>
        </p:nvGrpSpPr>
        <p:grpSpPr>
          <a:xfrm>
            <a:off x="3401" y="2895600"/>
            <a:ext cx="9140599" cy="1562100"/>
            <a:chOff x="3401" y="2895600"/>
            <a:chExt cx="9140599" cy="1562100"/>
          </a:xfrm>
        </p:grpSpPr>
        <p:pic>
          <p:nvPicPr>
            <p:cNvPr id="819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1640"/>
            <a:stretch/>
          </p:blipFill>
          <p:spPr bwMode="auto">
            <a:xfrm>
              <a:off x="3401" y="3352800"/>
              <a:ext cx="9140599"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57200" y="2895600"/>
              <a:ext cx="2851806" cy="369332"/>
            </a:xfrm>
            <a:prstGeom prst="rect">
              <a:avLst/>
            </a:prstGeom>
            <a:noFill/>
          </p:spPr>
          <p:txBody>
            <a:bodyPr wrap="none" rtlCol="0">
              <a:spAutoFit/>
            </a:bodyPr>
            <a:lstStyle/>
            <a:p>
              <a:r>
                <a:rPr lang="en-US" i="1" dirty="0" smtClean="0">
                  <a:solidFill>
                    <a:schemeClr val="bg1">
                      <a:lumMod val="65000"/>
                    </a:schemeClr>
                  </a:solidFill>
                  <a:latin typeface="Times New Roman" panose="02020603050405020304" pitchFamily="18" charset="0"/>
                  <a:cs typeface="Times New Roman" panose="02020603050405020304" pitchFamily="18" charset="0"/>
                </a:rPr>
                <a:t>n</a:t>
              </a:r>
              <a:r>
                <a:rPr lang="en-US" dirty="0" smtClean="0">
                  <a:solidFill>
                    <a:schemeClr val="bg1">
                      <a:lumMod val="65000"/>
                    </a:schemeClr>
                  </a:solidFill>
                </a:rPr>
                <a:t> surfaces over background:</a:t>
              </a:r>
              <a:endParaRPr lang="en-US" dirty="0">
                <a:solidFill>
                  <a:schemeClr val="bg1">
                    <a:lumMod val="65000"/>
                  </a:schemeClr>
                </a:solidFill>
              </a:endParaRPr>
            </a:p>
          </p:txBody>
        </p:sp>
      </p:grpSp>
      <p:grpSp>
        <p:nvGrpSpPr>
          <p:cNvPr id="24" name="Group 23"/>
          <p:cNvGrpSpPr/>
          <p:nvPr/>
        </p:nvGrpSpPr>
        <p:grpSpPr>
          <a:xfrm>
            <a:off x="5713076" y="4724400"/>
            <a:ext cx="2897524" cy="1664141"/>
            <a:chOff x="5713076" y="4724400"/>
            <a:chExt cx="2897524" cy="1664141"/>
          </a:xfrm>
        </p:grpSpPr>
        <p:sp>
          <p:nvSpPr>
            <p:cNvPr id="9" name="TextBox 8"/>
            <p:cNvSpPr txBox="1"/>
            <p:nvPr/>
          </p:nvSpPr>
          <p:spPr>
            <a:xfrm>
              <a:off x="5713076" y="4724400"/>
              <a:ext cx="2897524" cy="369332"/>
            </a:xfrm>
            <a:prstGeom prst="rect">
              <a:avLst/>
            </a:prstGeom>
            <a:noFill/>
          </p:spPr>
          <p:txBody>
            <a:bodyPr wrap="none" rtlCol="0">
              <a:spAutoFit/>
            </a:bodyPr>
            <a:lstStyle/>
            <a:p>
              <a:r>
                <a:rPr lang="en-US" dirty="0" smtClean="0">
                  <a:solidFill>
                    <a:schemeClr val="bg1">
                      <a:lumMod val="65000"/>
                    </a:schemeClr>
                  </a:solidFill>
                </a:rPr>
                <a:t>Contribution of background: </a:t>
              </a:r>
              <a:endParaRPr lang="en-US" dirty="0">
                <a:solidFill>
                  <a:schemeClr val="bg1">
                    <a:lumMod val="65000"/>
                  </a:schemeClr>
                </a:solidFill>
              </a:endParaRPr>
            </a:p>
          </p:txBody>
        </p:sp>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74491"/>
            <a:stretch/>
          </p:blipFill>
          <p:spPr bwMode="auto">
            <a:xfrm>
              <a:off x="6260382" y="5257800"/>
              <a:ext cx="1905000" cy="1130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4" name="Group 13"/>
          <p:cNvGrpSpPr/>
          <p:nvPr/>
        </p:nvGrpSpPr>
        <p:grpSpPr>
          <a:xfrm>
            <a:off x="609600" y="4876800"/>
            <a:ext cx="2514600" cy="1363851"/>
            <a:chOff x="609600" y="4876800"/>
            <a:chExt cx="2514600" cy="1363851"/>
          </a:xfrm>
        </p:grpSpPr>
        <p:sp>
          <p:nvSpPr>
            <p:cNvPr id="3" name="TextBox 2"/>
            <p:cNvSpPr txBox="1"/>
            <p:nvPr/>
          </p:nvSpPr>
          <p:spPr>
            <a:xfrm>
              <a:off x="609600" y="4876800"/>
              <a:ext cx="1955472" cy="646331"/>
            </a:xfrm>
            <a:prstGeom prst="rect">
              <a:avLst/>
            </a:prstGeom>
            <a:noFill/>
          </p:spPr>
          <p:txBody>
            <a:bodyPr wrap="none" rtlCol="0">
              <a:spAutoFit/>
            </a:bodyPr>
            <a:lstStyle/>
            <a:p>
              <a:r>
                <a:rPr lang="en-US" dirty="0" smtClean="0">
                  <a:solidFill>
                    <a:schemeClr val="bg1">
                      <a:lumMod val="65000"/>
                    </a:schemeClr>
                  </a:solidFill>
                </a:rPr>
                <a:t>Contribution of </a:t>
              </a:r>
              <a:r>
                <a:rPr lang="en-US" i="1" dirty="0" smtClean="0">
                  <a:solidFill>
                    <a:schemeClr val="bg1">
                      <a:lumMod val="65000"/>
                    </a:schemeClr>
                  </a:solidFill>
                  <a:latin typeface="Times New Roman" panose="02020603050405020304" pitchFamily="18" charset="0"/>
                  <a:cs typeface="Times New Roman" panose="02020603050405020304" pitchFamily="18" charset="0"/>
                </a:rPr>
                <a:t>C</a:t>
              </a:r>
              <a:r>
                <a:rPr lang="en-US" i="1" baseline="-25000" dirty="0" smtClean="0">
                  <a:solidFill>
                    <a:schemeClr val="bg1">
                      <a:lumMod val="65000"/>
                    </a:schemeClr>
                  </a:solidFill>
                  <a:latin typeface="Times New Roman" panose="02020603050405020304" pitchFamily="18" charset="0"/>
                  <a:cs typeface="Times New Roman" panose="02020603050405020304" pitchFamily="18" charset="0"/>
                </a:rPr>
                <a:t>i</a:t>
              </a:r>
              <a:r>
                <a:rPr lang="en-US" dirty="0" smtClean="0">
                  <a:solidFill>
                    <a:schemeClr val="bg1">
                      <a:lumMod val="65000"/>
                    </a:schemeClr>
                  </a:solidFill>
                </a:rPr>
                <a:t>:</a:t>
              </a:r>
            </a:p>
            <a:p>
              <a:r>
                <a:rPr lang="en-US" dirty="0" smtClean="0">
                  <a:solidFill>
                    <a:schemeClr val="bg1">
                      <a:lumMod val="65000"/>
                    </a:schemeClr>
                  </a:solidFill>
                </a:rPr>
                <a:t> </a:t>
              </a:r>
              <a:endParaRPr lang="en-US" dirty="0">
                <a:solidFill>
                  <a:schemeClr val="bg1">
                    <a:lumMod val="65000"/>
                  </a:schemeClr>
                </a:solidFill>
              </a:endParaRPr>
            </a:p>
          </p:txBody>
        </p:sp>
        <p:pic>
          <p:nvPicPr>
            <p:cNvPr id="7" name="Picture 6"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6800" y="5334000"/>
              <a:ext cx="2057400" cy="906651"/>
            </a:xfrm>
            <a:prstGeom prst="rect">
              <a:avLst/>
            </a:prstGeom>
          </p:spPr>
        </p:pic>
      </p:grpSp>
      <p:grpSp>
        <p:nvGrpSpPr>
          <p:cNvPr id="29" name="Group 28"/>
          <p:cNvGrpSpPr/>
          <p:nvPr/>
        </p:nvGrpSpPr>
        <p:grpSpPr>
          <a:xfrm>
            <a:off x="990600" y="3657600"/>
            <a:ext cx="5219700" cy="2322939"/>
            <a:chOff x="990600" y="3657600"/>
            <a:chExt cx="5219700" cy="2322939"/>
          </a:xfrm>
        </p:grpSpPr>
        <p:sp>
          <p:nvSpPr>
            <p:cNvPr id="6" name="Rectangle 5"/>
            <p:cNvSpPr/>
            <p:nvPr/>
          </p:nvSpPr>
          <p:spPr>
            <a:xfrm>
              <a:off x="5791200" y="3657600"/>
              <a:ext cx="419100" cy="457200"/>
            </a:xfrm>
            <a:prstGeom prst="rect">
              <a:avLst/>
            </a:prstGeom>
            <a:solidFill>
              <a:schemeClr val="accent3">
                <a:lumMod val="60000"/>
                <a:lumOff val="40000"/>
                <a:alpha val="45000"/>
              </a:schemeClr>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990600" y="5519529"/>
              <a:ext cx="419100" cy="419100"/>
            </a:xfrm>
            <a:prstGeom prst="rect">
              <a:avLst/>
            </a:prstGeom>
            <a:solidFill>
              <a:schemeClr val="accent3">
                <a:lumMod val="60000"/>
                <a:lumOff val="40000"/>
                <a:alpha val="45000"/>
              </a:schemeClr>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Connector 18"/>
            <p:cNvCxnSpPr/>
            <p:nvPr/>
          </p:nvCxnSpPr>
          <p:spPr>
            <a:xfrm flipH="1">
              <a:off x="2514600" y="4114800"/>
              <a:ext cx="2514600" cy="1295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438400" y="4191000"/>
              <a:ext cx="76200" cy="1219200"/>
            </a:xfrm>
            <a:prstGeom prst="line">
              <a:avLst/>
            </a:prstGeom>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1905000" y="3668643"/>
              <a:ext cx="12192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4495800" y="3657600"/>
              <a:ext cx="12192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1981200" y="5519529"/>
              <a:ext cx="1219200" cy="461010"/>
            </a:xfrm>
            <a:prstGeom prst="rect">
              <a:avLst/>
            </a:prstGeom>
            <a:solidFill>
              <a:schemeClr val="accent5">
                <a:alpha val="45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6782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Weighted, Blended OIT</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65450"/>
            <a:ext cx="9142413" cy="138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4" name="Group 23"/>
          <p:cNvGrpSpPr/>
          <p:nvPr/>
        </p:nvGrpSpPr>
        <p:grpSpPr>
          <a:xfrm>
            <a:off x="218811" y="2601626"/>
            <a:ext cx="3438789" cy="968757"/>
            <a:chOff x="218811" y="2373026"/>
            <a:chExt cx="3438789" cy="968757"/>
          </a:xfrm>
        </p:grpSpPr>
        <p:sp>
          <p:nvSpPr>
            <p:cNvPr id="14" name="Rectangle 13"/>
            <p:cNvSpPr/>
            <p:nvPr/>
          </p:nvSpPr>
          <p:spPr>
            <a:xfrm>
              <a:off x="1066800" y="2808383"/>
              <a:ext cx="2590800" cy="533400"/>
            </a:xfrm>
            <a:prstGeom prst="rect">
              <a:avLst/>
            </a:prstGeom>
            <a:solidFill>
              <a:srgbClr val="C7BD93">
                <a:alpha val="40000"/>
              </a:srgb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218811" y="2373026"/>
              <a:ext cx="1883914" cy="369332"/>
            </a:xfrm>
            <a:prstGeom prst="rect">
              <a:avLst/>
            </a:prstGeom>
            <a:noFill/>
          </p:spPr>
          <p:txBody>
            <a:bodyPr wrap="none" rtlCol="0">
              <a:spAutoFit/>
            </a:bodyPr>
            <a:lstStyle/>
            <a:p>
              <a:r>
                <a:rPr lang="en-US" b="1" dirty="0" err="1" smtClean="0">
                  <a:solidFill>
                    <a:schemeClr val="bg2">
                      <a:lumMod val="50000"/>
                    </a:schemeClr>
                  </a:solidFill>
                </a:rPr>
                <a:t>accumTexture.rgb</a:t>
              </a:r>
              <a:endParaRPr lang="en-US" b="1" dirty="0">
                <a:solidFill>
                  <a:schemeClr val="bg2">
                    <a:lumMod val="50000"/>
                  </a:schemeClr>
                </a:solidFill>
              </a:endParaRPr>
            </a:p>
          </p:txBody>
        </p:sp>
      </p:grpSp>
      <p:grpSp>
        <p:nvGrpSpPr>
          <p:cNvPr id="27" name="Group 26"/>
          <p:cNvGrpSpPr/>
          <p:nvPr/>
        </p:nvGrpSpPr>
        <p:grpSpPr>
          <a:xfrm>
            <a:off x="317653" y="3657600"/>
            <a:ext cx="3339947" cy="960178"/>
            <a:chOff x="317653" y="3429000"/>
            <a:chExt cx="3339947" cy="960178"/>
          </a:xfrm>
        </p:grpSpPr>
        <p:sp>
          <p:nvSpPr>
            <p:cNvPr id="21" name="Rectangle 20"/>
            <p:cNvSpPr/>
            <p:nvPr/>
          </p:nvSpPr>
          <p:spPr>
            <a:xfrm>
              <a:off x="1066800" y="3429000"/>
              <a:ext cx="2590800" cy="533400"/>
            </a:xfrm>
            <a:prstGeom prst="rect">
              <a:avLst/>
            </a:prstGeom>
            <a:solidFill>
              <a:srgbClr val="C7BD93">
                <a:alpha val="40000"/>
              </a:srgb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17653" y="4019846"/>
              <a:ext cx="1686231" cy="369332"/>
            </a:xfrm>
            <a:prstGeom prst="rect">
              <a:avLst/>
            </a:prstGeom>
            <a:noFill/>
          </p:spPr>
          <p:txBody>
            <a:bodyPr wrap="none" rtlCol="0">
              <a:spAutoFit/>
            </a:bodyPr>
            <a:lstStyle/>
            <a:p>
              <a:r>
                <a:rPr lang="en-US" b="1" dirty="0" err="1" smtClean="0">
                  <a:solidFill>
                    <a:schemeClr val="bg2">
                      <a:lumMod val="50000"/>
                    </a:schemeClr>
                  </a:solidFill>
                </a:rPr>
                <a:t>accumTexture.a</a:t>
              </a:r>
              <a:endParaRPr lang="en-US" b="1" dirty="0">
                <a:solidFill>
                  <a:schemeClr val="bg2">
                    <a:lumMod val="50000"/>
                  </a:schemeClr>
                </a:solidFill>
              </a:endParaRPr>
            </a:p>
          </p:txBody>
        </p:sp>
      </p:grpSp>
      <p:grpSp>
        <p:nvGrpSpPr>
          <p:cNvPr id="28" name="Group 27"/>
          <p:cNvGrpSpPr/>
          <p:nvPr/>
        </p:nvGrpSpPr>
        <p:grpSpPr>
          <a:xfrm>
            <a:off x="4495800" y="3124200"/>
            <a:ext cx="4507735" cy="1551801"/>
            <a:chOff x="4495800" y="2895600"/>
            <a:chExt cx="4507735" cy="1551801"/>
          </a:xfrm>
        </p:grpSpPr>
        <p:sp>
          <p:nvSpPr>
            <p:cNvPr id="22" name="Rectangle 21"/>
            <p:cNvSpPr/>
            <p:nvPr/>
          </p:nvSpPr>
          <p:spPr>
            <a:xfrm>
              <a:off x="4495800" y="2895600"/>
              <a:ext cx="1752600" cy="1028700"/>
            </a:xfrm>
            <a:prstGeom prst="rect">
              <a:avLst/>
            </a:prstGeom>
            <a:solidFill>
              <a:srgbClr val="4BACC6">
                <a:alpha val="40000"/>
              </a:srgbClr>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239000" y="2898584"/>
              <a:ext cx="1752600" cy="1028700"/>
            </a:xfrm>
            <a:prstGeom prst="rect">
              <a:avLst/>
            </a:prstGeom>
            <a:solidFill>
              <a:srgbClr val="4BACC6">
                <a:alpha val="40000"/>
              </a:srgbClr>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7013054" y="4078069"/>
              <a:ext cx="1990481" cy="369332"/>
            </a:xfrm>
            <a:prstGeom prst="rect">
              <a:avLst/>
            </a:prstGeom>
            <a:noFill/>
          </p:spPr>
          <p:txBody>
            <a:bodyPr wrap="none" rtlCol="0">
              <a:spAutoFit/>
            </a:bodyPr>
            <a:lstStyle/>
            <a:p>
              <a:r>
                <a:rPr lang="en-US" b="1" dirty="0" err="1" smtClean="0">
                  <a:solidFill>
                    <a:schemeClr val="accent5"/>
                  </a:solidFill>
                </a:rPr>
                <a:t>revealageTexture.r</a:t>
              </a:r>
              <a:endParaRPr lang="en-US" b="1" dirty="0">
                <a:solidFill>
                  <a:schemeClr val="accent5"/>
                </a:solidFill>
              </a:endParaRPr>
            </a:p>
          </p:txBody>
        </p:sp>
      </p:grpSp>
      <p:grpSp>
        <p:nvGrpSpPr>
          <p:cNvPr id="5" name="Group 4"/>
          <p:cNvGrpSpPr/>
          <p:nvPr/>
        </p:nvGrpSpPr>
        <p:grpSpPr>
          <a:xfrm>
            <a:off x="5072349" y="2058319"/>
            <a:ext cx="1599733" cy="1294481"/>
            <a:chOff x="5072349" y="2058319"/>
            <a:chExt cx="1599733" cy="1294481"/>
          </a:xfrm>
        </p:grpSpPr>
        <p:sp>
          <p:nvSpPr>
            <p:cNvPr id="7" name="TextBox 6"/>
            <p:cNvSpPr txBox="1"/>
            <p:nvPr/>
          </p:nvSpPr>
          <p:spPr>
            <a:xfrm>
              <a:off x="5072349" y="2058319"/>
              <a:ext cx="1599733" cy="461665"/>
            </a:xfrm>
            <a:prstGeom prst="rect">
              <a:avLst/>
            </a:prstGeom>
            <a:noFill/>
          </p:spPr>
          <p:txBody>
            <a:bodyPr wrap="none" rtlCol="0">
              <a:spAutoFit/>
            </a:bodyPr>
            <a:lstStyle/>
            <a:p>
              <a:r>
                <a:rPr lang="en-US" sz="2400" dirty="0" smtClean="0">
                  <a:solidFill>
                    <a:schemeClr val="bg1">
                      <a:lumMod val="50000"/>
                    </a:schemeClr>
                  </a:solidFill>
                </a:rPr>
                <a:t>“Coverage”</a:t>
              </a:r>
              <a:endParaRPr lang="en-US" sz="2400" dirty="0">
                <a:solidFill>
                  <a:schemeClr val="bg1">
                    <a:lumMod val="50000"/>
                  </a:schemeClr>
                </a:solidFill>
              </a:endParaRPr>
            </a:p>
          </p:txBody>
        </p:sp>
        <p:cxnSp>
          <p:nvCxnSpPr>
            <p:cNvPr id="6" name="Straight Arrow Connector 5"/>
            <p:cNvCxnSpPr/>
            <p:nvPr/>
          </p:nvCxnSpPr>
          <p:spPr>
            <a:xfrm>
              <a:off x="5867400" y="2514600"/>
              <a:ext cx="0" cy="838200"/>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4778566" y="3848100"/>
            <a:ext cx="1706301" cy="1104900"/>
            <a:chOff x="4778566" y="3848100"/>
            <a:chExt cx="1706301" cy="1104900"/>
          </a:xfrm>
        </p:grpSpPr>
        <p:sp>
          <p:nvSpPr>
            <p:cNvPr id="9" name="TextBox 8"/>
            <p:cNvSpPr txBox="1"/>
            <p:nvPr/>
          </p:nvSpPr>
          <p:spPr>
            <a:xfrm>
              <a:off x="4778566" y="4491335"/>
              <a:ext cx="1706301" cy="461665"/>
            </a:xfrm>
            <a:prstGeom prst="rect">
              <a:avLst/>
            </a:prstGeom>
            <a:noFill/>
          </p:spPr>
          <p:txBody>
            <a:bodyPr wrap="none" rtlCol="0">
              <a:spAutoFit/>
            </a:bodyPr>
            <a:lstStyle/>
            <a:p>
              <a:r>
                <a:rPr lang="en-US" sz="2400" dirty="0" smtClean="0">
                  <a:solidFill>
                    <a:schemeClr val="bg1">
                      <a:lumMod val="50000"/>
                    </a:schemeClr>
                  </a:solidFill>
                </a:rPr>
                <a:t>“</a:t>
              </a:r>
              <a:r>
                <a:rPr lang="en-US" sz="2400" dirty="0" err="1" smtClean="0">
                  <a:solidFill>
                    <a:schemeClr val="bg1">
                      <a:lumMod val="50000"/>
                    </a:schemeClr>
                  </a:solidFill>
                </a:rPr>
                <a:t>Revealage</a:t>
              </a:r>
              <a:r>
                <a:rPr lang="en-US" sz="2400" dirty="0" smtClean="0">
                  <a:solidFill>
                    <a:schemeClr val="bg1">
                      <a:lumMod val="50000"/>
                    </a:schemeClr>
                  </a:solidFill>
                </a:rPr>
                <a:t>”</a:t>
              </a:r>
              <a:endParaRPr lang="en-US" sz="2400" dirty="0">
                <a:solidFill>
                  <a:schemeClr val="bg1">
                    <a:lumMod val="50000"/>
                  </a:schemeClr>
                </a:solidFill>
              </a:endParaRPr>
            </a:p>
          </p:txBody>
        </p:sp>
        <p:grpSp>
          <p:nvGrpSpPr>
            <p:cNvPr id="11" name="Group 10"/>
            <p:cNvGrpSpPr/>
            <p:nvPr/>
          </p:nvGrpSpPr>
          <p:grpSpPr>
            <a:xfrm>
              <a:off x="5083366" y="3848100"/>
              <a:ext cx="1066800" cy="647700"/>
              <a:chOff x="5181600" y="3619500"/>
              <a:chExt cx="914400" cy="647700"/>
            </a:xfrm>
          </p:grpSpPr>
          <p:sp>
            <p:nvSpPr>
              <p:cNvPr id="4" name="Right Brace 3"/>
              <p:cNvSpPr/>
              <p:nvPr/>
            </p:nvSpPr>
            <p:spPr>
              <a:xfrm rot="5400000">
                <a:off x="5486400" y="3314700"/>
                <a:ext cx="304800" cy="914400"/>
              </a:xfrm>
              <a:prstGeom prst="rightBrac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 name="Straight Connector 9"/>
              <p:cNvCxnSpPr>
                <a:stCxn id="4" idx="1"/>
              </p:cNvCxnSpPr>
              <p:nvPr/>
            </p:nvCxnSpPr>
            <p:spPr>
              <a:xfrm>
                <a:off x="5638800" y="3924300"/>
                <a:ext cx="0" cy="34290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Group 2"/>
          <p:cNvGrpSpPr/>
          <p:nvPr/>
        </p:nvGrpSpPr>
        <p:grpSpPr>
          <a:xfrm>
            <a:off x="1905000" y="1900535"/>
            <a:ext cx="1091915" cy="1291143"/>
            <a:chOff x="1905000" y="1900535"/>
            <a:chExt cx="1091915" cy="1291143"/>
          </a:xfrm>
        </p:grpSpPr>
        <p:sp>
          <p:nvSpPr>
            <p:cNvPr id="19" name="TextBox 18"/>
            <p:cNvSpPr txBox="1"/>
            <p:nvPr/>
          </p:nvSpPr>
          <p:spPr>
            <a:xfrm>
              <a:off x="1905000" y="1900535"/>
              <a:ext cx="1091915" cy="461665"/>
            </a:xfrm>
            <a:prstGeom prst="rect">
              <a:avLst/>
            </a:prstGeom>
            <a:noFill/>
          </p:spPr>
          <p:txBody>
            <a:bodyPr wrap="none" rtlCol="0">
              <a:spAutoFit/>
            </a:bodyPr>
            <a:lstStyle/>
            <a:p>
              <a:r>
                <a:rPr lang="en-US" sz="2400" dirty="0" smtClean="0">
                  <a:solidFill>
                    <a:schemeClr val="bg1">
                      <a:lumMod val="50000"/>
                    </a:schemeClr>
                  </a:solidFill>
                </a:rPr>
                <a:t>Weight</a:t>
              </a:r>
              <a:endParaRPr lang="en-US" sz="2400" dirty="0">
                <a:solidFill>
                  <a:schemeClr val="bg1">
                    <a:lumMod val="50000"/>
                  </a:schemeClr>
                </a:solidFill>
              </a:endParaRPr>
            </a:p>
          </p:txBody>
        </p:sp>
        <p:cxnSp>
          <p:nvCxnSpPr>
            <p:cNvPr id="18" name="Straight Arrow Connector 17"/>
            <p:cNvCxnSpPr/>
            <p:nvPr/>
          </p:nvCxnSpPr>
          <p:spPr>
            <a:xfrm>
              <a:off x="2514600" y="2353478"/>
              <a:ext cx="0" cy="838200"/>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76679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OpenGL Implementation</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7356475" cy="5078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376451" y="3429000"/>
            <a:ext cx="1258678" cy="307777"/>
          </a:xfrm>
          <a:prstGeom prst="rect">
            <a:avLst/>
          </a:prstGeom>
          <a:solidFill>
            <a:schemeClr val="bg1"/>
          </a:solidFill>
        </p:spPr>
        <p:txBody>
          <a:bodyPr wrap="none" rtlCol="0">
            <a:spAutoFit/>
          </a:bodyPr>
          <a:lstStyle/>
          <a:p>
            <a:r>
              <a:rPr lang="en-US" sz="1400" dirty="0" smtClean="0">
                <a:solidFill>
                  <a:srgbClr val="9F099F"/>
                </a:solidFill>
                <a:latin typeface="Courier New" panose="02070309020205020404" pitchFamily="49" charset="0"/>
                <a:cs typeface="Courier New" panose="02070309020205020404" pitchFamily="49" charset="0"/>
              </a:rPr>
              <a:t>w(</a:t>
            </a:r>
            <a:r>
              <a:rPr lang="en-US" sz="1400" dirty="0" err="1" smtClean="0">
                <a:solidFill>
                  <a:srgbClr val="9F099F"/>
                </a:solidFill>
                <a:latin typeface="Courier New" panose="02070309020205020404" pitchFamily="49" charset="0"/>
                <a:cs typeface="Courier New" panose="02070309020205020404" pitchFamily="49" charset="0"/>
              </a:rPr>
              <a:t>zi</a:t>
            </a:r>
            <a:r>
              <a:rPr lang="en-US" sz="1400" dirty="0" smtClean="0">
                <a:solidFill>
                  <a:srgbClr val="9F099F"/>
                </a:solidFill>
                <a:latin typeface="Courier New" panose="02070309020205020404" pitchFamily="49" charset="0"/>
                <a:cs typeface="Courier New" panose="02070309020205020404" pitchFamily="49" charset="0"/>
              </a:rPr>
              <a:t>, ai);</a:t>
            </a:r>
            <a:endParaRPr lang="en-US" sz="1400" dirty="0">
              <a:solidFill>
                <a:srgbClr val="9F099F"/>
              </a:solidFill>
              <a:latin typeface="Courier New" panose="02070309020205020404" pitchFamily="49" charset="0"/>
              <a:cs typeface="Courier New" panose="02070309020205020404" pitchFamily="49" charset="0"/>
            </a:endParaRPr>
          </a:p>
        </p:txBody>
      </p:sp>
      <p:sp>
        <p:nvSpPr>
          <p:cNvPr id="3" name="TextBox 2"/>
          <p:cNvSpPr txBox="1"/>
          <p:nvPr/>
        </p:nvSpPr>
        <p:spPr>
          <a:xfrm>
            <a:off x="1057958" y="6553200"/>
            <a:ext cx="6916958" cy="369332"/>
          </a:xfrm>
          <a:prstGeom prst="rect">
            <a:avLst/>
          </a:prstGeom>
          <a:noFill/>
        </p:spPr>
        <p:txBody>
          <a:bodyPr wrap="none" rtlCol="0">
            <a:spAutoFit/>
          </a:bodyPr>
          <a:lstStyle/>
          <a:p>
            <a:r>
              <a:rPr lang="en-US" i="1" dirty="0" smtClean="0">
                <a:solidFill>
                  <a:schemeClr val="bg1">
                    <a:lumMod val="50000"/>
                  </a:schemeClr>
                </a:solidFill>
              </a:rPr>
              <a:t>The paper also gives alternative implementations for GPUs without MRT</a:t>
            </a:r>
            <a:endParaRPr lang="en-US" i="1" dirty="0">
              <a:solidFill>
                <a:schemeClr val="bg1">
                  <a:lumMod val="50000"/>
                </a:schemeClr>
              </a:solidFill>
            </a:endParaRPr>
          </a:p>
        </p:txBody>
      </p:sp>
    </p:spTree>
    <p:extLst>
      <p:ext uri="{BB962C8B-B14F-4D97-AF65-F5344CB8AC3E}">
        <p14:creationId xmlns:p14="http://schemas.microsoft.com/office/powerpoint/2010/main" val="261285892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GPU/API Requirements</a:t>
            </a:r>
            <a:endParaRPr lang="en-US" dirty="0"/>
          </a:p>
        </p:txBody>
      </p:sp>
      <p:sp>
        <p:nvSpPr>
          <p:cNvPr id="4" name="Content Placeholder 3"/>
          <p:cNvSpPr>
            <a:spLocks noGrp="1"/>
          </p:cNvSpPr>
          <p:nvPr>
            <p:ph idx="1"/>
          </p:nvPr>
        </p:nvSpPr>
        <p:spPr/>
        <p:txBody>
          <a:bodyPr/>
          <a:lstStyle/>
          <a:p>
            <a:r>
              <a:rPr lang="en-US" b="1" dirty="0" smtClean="0"/>
              <a:t>Two</a:t>
            </a:r>
            <a:r>
              <a:rPr lang="en-US" dirty="0" smtClean="0"/>
              <a:t> render targets (or two passes)</a:t>
            </a:r>
          </a:p>
          <a:p>
            <a:endParaRPr lang="en-US" dirty="0" smtClean="0"/>
          </a:p>
          <a:p>
            <a:r>
              <a:rPr lang="en-US" dirty="0" smtClean="0"/>
              <a:t>One of:</a:t>
            </a:r>
          </a:p>
          <a:p>
            <a:pPr lvl="1"/>
            <a:r>
              <a:rPr lang="en-US" b="1" dirty="0" smtClean="0"/>
              <a:t>Separate</a:t>
            </a:r>
            <a:r>
              <a:rPr lang="en-US" dirty="0" smtClean="0"/>
              <a:t> alpha blending </a:t>
            </a:r>
            <a:r>
              <a:rPr lang="en-US" i="1" dirty="0" smtClean="0"/>
              <a:t>or</a:t>
            </a:r>
          </a:p>
          <a:p>
            <a:pPr lvl="1"/>
            <a:r>
              <a:rPr lang="en-US" b="1" dirty="0" smtClean="0"/>
              <a:t>Per-render </a:t>
            </a:r>
            <a:r>
              <a:rPr lang="en-US" dirty="0" smtClean="0"/>
              <a:t>target blending</a:t>
            </a:r>
          </a:p>
          <a:p>
            <a:pPr lvl="1"/>
            <a:endParaRPr lang="en-US" dirty="0" smtClean="0"/>
          </a:p>
          <a:p>
            <a:r>
              <a:rPr lang="en-US" b="1" dirty="0"/>
              <a:t>16-bit </a:t>
            </a:r>
            <a:r>
              <a:rPr lang="en-US" dirty="0"/>
              <a:t>or 32-bit </a:t>
            </a:r>
            <a:r>
              <a:rPr lang="en-US" dirty="0" smtClean="0"/>
              <a:t>blending</a:t>
            </a:r>
          </a:p>
          <a:p>
            <a:pPr lvl="1"/>
            <a:r>
              <a:rPr lang="en-US" dirty="0" smtClean="0">
                <a:solidFill>
                  <a:srgbClr val="7F7F7F"/>
                </a:solidFill>
              </a:rPr>
              <a:t>Floating point is preferable to fixed point</a:t>
            </a:r>
            <a:endParaRPr lang="en-US" dirty="0">
              <a:solidFill>
                <a:srgbClr val="7F7F7F"/>
              </a:solidFill>
            </a:endParaRPr>
          </a:p>
          <a:p>
            <a:endParaRPr lang="en-US" dirty="0"/>
          </a:p>
        </p:txBody>
      </p:sp>
    </p:spTree>
    <p:extLst>
      <p:ext uri="{BB962C8B-B14F-4D97-AF65-F5344CB8AC3E}">
        <p14:creationId xmlns:p14="http://schemas.microsoft.com/office/powerpoint/2010/main" val="94674782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lstStyle/>
          <a:p>
            <a:r>
              <a:rPr lang="en-US" dirty="0" smtClean="0"/>
              <a:t>Sample Result</a:t>
            </a:r>
            <a:endParaRPr lang="en-US" dirty="0"/>
          </a:p>
        </p:txBody>
      </p:sp>
      <p:pic>
        <p:nvPicPr>
          <p:cNvPr id="1026" name="Picture 2" descr="C:\morgan\projects\transparency\journal\2014-03-10_001_blendedOIT_r101_g3d_r42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20188"/>
            <a:ext cx="9144001"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98666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GPU Memory Requirements</a:t>
            </a:r>
            <a:endParaRPr lang="en-US" dirty="0"/>
          </a:p>
        </p:txBody>
      </p:sp>
      <p:sp>
        <p:nvSpPr>
          <p:cNvPr id="3" name="Content Placeholder 2"/>
          <p:cNvSpPr>
            <a:spLocks noGrp="1"/>
          </p:cNvSpPr>
          <p:nvPr>
            <p:ph idx="1"/>
          </p:nvPr>
        </p:nvSpPr>
        <p:spPr>
          <a:xfrm>
            <a:off x="1143000" y="1676400"/>
            <a:ext cx="7162800" cy="4525963"/>
          </a:xfrm>
        </p:spPr>
        <p:txBody>
          <a:bodyPr>
            <a:normAutofit fontScale="92500" lnSpcReduction="20000"/>
          </a:bodyPr>
          <a:lstStyle/>
          <a:p>
            <a:r>
              <a:rPr lang="en-US" sz="2800" b="1" dirty="0" err="1" smtClean="0"/>
              <a:t>accumTexture</a:t>
            </a:r>
            <a:r>
              <a:rPr lang="en-US" sz="2800" dirty="0" smtClean="0"/>
              <a:t>: at least RGBA16F or RGBA16</a:t>
            </a:r>
          </a:p>
          <a:p>
            <a:r>
              <a:rPr lang="en-US" sz="2800" b="1" dirty="0" err="1" smtClean="0"/>
              <a:t>revealageTexture</a:t>
            </a:r>
            <a:r>
              <a:rPr lang="en-US" sz="2800" dirty="0" smtClean="0"/>
              <a:t>: at least R8</a:t>
            </a:r>
          </a:p>
          <a:p>
            <a:endParaRPr lang="en-US" sz="2800" dirty="0" smtClean="0"/>
          </a:p>
          <a:p>
            <a:pPr marL="0" indent="0">
              <a:buNone/>
            </a:pPr>
            <a:r>
              <a:rPr lang="en-US" sz="2800" dirty="0" smtClean="0"/>
              <a:t>9 bytes / screen pixel at full resolution for glass</a:t>
            </a:r>
          </a:p>
          <a:p>
            <a:pPr lvl="1"/>
            <a:r>
              <a:rPr lang="en-US" sz="2400" dirty="0" smtClean="0"/>
              <a:t>4x the throughput of an 8-layer RGBA8 </a:t>
            </a:r>
            <a:r>
              <a:rPr lang="en-US" sz="2400" i="1" dirty="0" smtClean="0"/>
              <a:t>k</a:t>
            </a:r>
            <a:r>
              <a:rPr lang="en-US" sz="2400" dirty="0" smtClean="0"/>
              <a:t>-buffer</a:t>
            </a:r>
          </a:p>
          <a:p>
            <a:pPr lvl="1"/>
            <a:endParaRPr lang="en-US" sz="2400" dirty="0" smtClean="0"/>
          </a:p>
          <a:p>
            <a:pPr marL="0" indent="0">
              <a:buNone/>
            </a:pPr>
            <a:r>
              <a:rPr lang="en-US" sz="2800" dirty="0" smtClean="0"/>
              <a:t>0.56 bytes / screen pixel at ¼ x ¼ res. for smoke</a:t>
            </a:r>
          </a:p>
          <a:p>
            <a:pPr marL="742950" lvl="2" indent="-342900"/>
            <a:r>
              <a:rPr lang="en-US" sz="2000" dirty="0" smtClean="0"/>
              <a:t>64x </a:t>
            </a:r>
            <a:r>
              <a:rPr lang="en-US" sz="2000" dirty="0"/>
              <a:t>the throughput of an 8-layer RGBA8 </a:t>
            </a:r>
            <a:r>
              <a:rPr lang="en-US" sz="2000" i="1" dirty="0"/>
              <a:t>k</a:t>
            </a:r>
            <a:r>
              <a:rPr lang="en-US" sz="2000" dirty="0"/>
              <a:t>-buffer</a:t>
            </a:r>
          </a:p>
          <a:p>
            <a:endParaRPr lang="en-US" sz="2800" dirty="0" smtClean="0"/>
          </a:p>
          <a:p>
            <a:endParaRPr lang="en-US" sz="2800" dirty="0"/>
          </a:p>
          <a:p>
            <a:pPr marL="0" indent="0">
              <a:buNone/>
            </a:pPr>
            <a:r>
              <a:rPr lang="en-US" sz="2800" i="1" dirty="0" smtClean="0"/>
              <a:t>Recall that you can mix resolutions within a frame!</a:t>
            </a:r>
          </a:p>
        </p:txBody>
      </p:sp>
    </p:spTree>
    <p:extLst>
      <p:ext uri="{BB962C8B-B14F-4D97-AF65-F5344CB8AC3E}">
        <p14:creationId xmlns:p14="http://schemas.microsoft.com/office/powerpoint/2010/main" val="195389507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339"/>
            <a:ext cx="8229600" cy="867061"/>
          </a:xfrm>
        </p:spPr>
        <p:txBody>
          <a:bodyPr/>
          <a:lstStyle/>
          <a:p>
            <a:r>
              <a:rPr lang="en-US" i="1" dirty="0" smtClean="0">
                <a:latin typeface="Times New Roman" panose="02020603050405020304" pitchFamily="18" charset="0"/>
                <a:cs typeface="Times New Roman" panose="02020603050405020304" pitchFamily="18" charset="0"/>
              </a:rPr>
              <a:t>w</a:t>
            </a:r>
            <a:r>
              <a:rPr lang="en-US" dirty="0" smtClean="0">
                <a:latin typeface="Times New Roman" panose="02020603050405020304" pitchFamily="18" charset="0"/>
                <a:cs typeface="Times New Roman" panose="02020603050405020304" pitchFamily="18" charset="0"/>
              </a:rPr>
              <a:t>(</a:t>
            </a:r>
            <a:r>
              <a:rPr lang="en-US" i="1" dirty="0" smtClean="0">
                <a:latin typeface="Times New Roman" panose="02020603050405020304" pitchFamily="18" charset="0"/>
                <a:cs typeface="Times New Roman" panose="02020603050405020304" pitchFamily="18" charset="0"/>
              </a:rPr>
              <a:t>z</a:t>
            </a:r>
            <a:r>
              <a:rPr lang="en-US" dirty="0" smtClean="0">
                <a:latin typeface="Times New Roman" panose="02020603050405020304" pitchFamily="18" charset="0"/>
                <a:cs typeface="Times New Roman" panose="02020603050405020304" pitchFamily="18" charset="0"/>
              </a:rPr>
              <a:t>, </a:t>
            </a:r>
            <a:r>
              <a:rPr lang="en-US" dirty="0" smtClean="0">
                <a:latin typeface="Symbol" panose="05050102010706020507" pitchFamily="18" charset="2"/>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cxnSp>
        <p:nvCxnSpPr>
          <p:cNvPr id="5" name="Straight Connector 4"/>
          <p:cNvCxnSpPr/>
          <p:nvPr/>
        </p:nvCxnSpPr>
        <p:spPr>
          <a:xfrm>
            <a:off x="2809342" y="1314510"/>
            <a:ext cx="0" cy="3847261"/>
          </a:xfrm>
          <a:prstGeom prst="line">
            <a:avLst/>
          </a:prstGeom>
          <a:ln>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aphicFrame>
        <p:nvGraphicFramePr>
          <p:cNvPr id="6" name="Chart 5"/>
          <p:cNvGraphicFramePr>
            <a:graphicFrameLocks/>
          </p:cNvGraphicFramePr>
          <p:nvPr>
            <p:extLst>
              <p:ext uri="{D42A27DB-BD31-4B8C-83A1-F6EECF244321}">
                <p14:modId xmlns:p14="http://schemas.microsoft.com/office/powerpoint/2010/main" val="1204958267"/>
              </p:ext>
            </p:extLst>
          </p:nvPr>
        </p:nvGraphicFramePr>
        <p:xfrm>
          <a:off x="30004" y="1262148"/>
          <a:ext cx="8878186" cy="4005929"/>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2365857" y="3853340"/>
            <a:ext cx="496650" cy="369332"/>
          </a:xfrm>
          <a:prstGeom prst="rect">
            <a:avLst/>
          </a:prstGeom>
          <a:noFill/>
        </p:spPr>
        <p:txBody>
          <a:bodyPr wrap="none" rtlCol="0">
            <a:spAutoFit/>
          </a:bodyPr>
          <a:lstStyle/>
          <a:p>
            <a:r>
              <a:rPr lang="en-US" dirty="0" smtClean="0"/>
              <a:t>10</a:t>
            </a:r>
            <a:r>
              <a:rPr lang="en-US" baseline="30000" dirty="0" smtClean="0"/>
              <a:t>0</a:t>
            </a:r>
            <a:endParaRPr lang="en-US" baseline="30000" dirty="0"/>
          </a:p>
        </p:txBody>
      </p:sp>
      <p:sp>
        <p:nvSpPr>
          <p:cNvPr id="8" name="TextBox 7"/>
          <p:cNvSpPr txBox="1"/>
          <p:nvPr/>
        </p:nvSpPr>
        <p:spPr>
          <a:xfrm>
            <a:off x="2343820" y="4464644"/>
            <a:ext cx="543764" cy="369332"/>
          </a:xfrm>
          <a:prstGeom prst="rect">
            <a:avLst/>
          </a:prstGeom>
          <a:noFill/>
        </p:spPr>
        <p:txBody>
          <a:bodyPr wrap="none" rtlCol="0">
            <a:spAutoFit/>
          </a:bodyPr>
          <a:lstStyle/>
          <a:p>
            <a:r>
              <a:rPr lang="en-US" dirty="0" smtClean="0"/>
              <a:t>10</a:t>
            </a:r>
            <a:r>
              <a:rPr lang="en-US" baseline="30000" dirty="0" smtClean="0"/>
              <a:t>-1</a:t>
            </a:r>
            <a:endParaRPr lang="en-US" baseline="30000" dirty="0"/>
          </a:p>
        </p:txBody>
      </p:sp>
      <p:sp>
        <p:nvSpPr>
          <p:cNvPr id="9" name="TextBox 8"/>
          <p:cNvSpPr txBox="1"/>
          <p:nvPr/>
        </p:nvSpPr>
        <p:spPr>
          <a:xfrm>
            <a:off x="2289687" y="914400"/>
            <a:ext cx="837430" cy="400110"/>
          </a:xfrm>
          <a:prstGeom prst="rect">
            <a:avLst/>
          </a:prstGeom>
          <a:noFill/>
        </p:spPr>
        <p:txBody>
          <a:bodyPr wrap="none" rtlCol="0">
            <a:spAutoFit/>
          </a:bodyPr>
          <a:lstStyle/>
          <a:p>
            <a:r>
              <a:rPr lang="en-US" sz="2000" i="1" dirty="0" smtClean="0">
                <a:latin typeface="Times New Roman"/>
                <a:cs typeface="Times New Roman"/>
              </a:rPr>
              <a:t>w</a:t>
            </a:r>
            <a:r>
              <a:rPr lang="en-US" sz="2000" dirty="0" smtClean="0">
                <a:latin typeface="Times New Roman"/>
                <a:cs typeface="Times New Roman"/>
              </a:rPr>
              <a:t>(</a:t>
            </a:r>
            <a:r>
              <a:rPr lang="en-US" sz="2000" i="1" dirty="0" smtClean="0">
                <a:latin typeface="Times New Roman"/>
                <a:cs typeface="Times New Roman"/>
              </a:rPr>
              <a:t>z</a:t>
            </a:r>
            <a:r>
              <a:rPr lang="en-US" sz="2000" dirty="0" smtClean="0">
                <a:latin typeface="Times New Roman"/>
                <a:cs typeface="Times New Roman"/>
              </a:rPr>
              <a:t>,1)</a:t>
            </a:r>
            <a:endParaRPr lang="en-US" sz="2000" baseline="30000" dirty="0">
              <a:latin typeface="Times New Roman"/>
              <a:cs typeface="Times New Roman"/>
            </a:endParaRPr>
          </a:p>
        </p:txBody>
      </p:sp>
      <p:sp>
        <p:nvSpPr>
          <p:cNvPr id="10" name="TextBox 9"/>
          <p:cNvSpPr txBox="1"/>
          <p:nvPr/>
        </p:nvSpPr>
        <p:spPr>
          <a:xfrm>
            <a:off x="2369045" y="3257612"/>
            <a:ext cx="496650" cy="369332"/>
          </a:xfrm>
          <a:prstGeom prst="rect">
            <a:avLst/>
          </a:prstGeom>
          <a:noFill/>
        </p:spPr>
        <p:txBody>
          <a:bodyPr wrap="none" rtlCol="0">
            <a:spAutoFit/>
          </a:bodyPr>
          <a:lstStyle/>
          <a:p>
            <a:r>
              <a:rPr lang="en-US" dirty="0" smtClean="0"/>
              <a:t>10</a:t>
            </a:r>
            <a:r>
              <a:rPr lang="en-US" baseline="30000" dirty="0" smtClean="0"/>
              <a:t>1</a:t>
            </a:r>
            <a:endParaRPr lang="en-US" baseline="30000" dirty="0"/>
          </a:p>
        </p:txBody>
      </p:sp>
      <p:sp>
        <p:nvSpPr>
          <p:cNvPr id="11" name="TextBox 10"/>
          <p:cNvSpPr txBox="1"/>
          <p:nvPr/>
        </p:nvSpPr>
        <p:spPr>
          <a:xfrm>
            <a:off x="2383409" y="2619891"/>
            <a:ext cx="496650" cy="369332"/>
          </a:xfrm>
          <a:prstGeom prst="rect">
            <a:avLst/>
          </a:prstGeom>
          <a:noFill/>
        </p:spPr>
        <p:txBody>
          <a:bodyPr wrap="none" rtlCol="0">
            <a:spAutoFit/>
          </a:bodyPr>
          <a:lstStyle/>
          <a:p>
            <a:r>
              <a:rPr lang="en-US" dirty="0" smtClean="0"/>
              <a:t>10</a:t>
            </a:r>
            <a:r>
              <a:rPr lang="en-US" baseline="30000" dirty="0" smtClean="0"/>
              <a:t>2</a:t>
            </a:r>
            <a:endParaRPr lang="en-US" baseline="30000" dirty="0"/>
          </a:p>
        </p:txBody>
      </p:sp>
      <p:sp>
        <p:nvSpPr>
          <p:cNvPr id="12" name="TextBox 11"/>
          <p:cNvSpPr txBox="1"/>
          <p:nvPr/>
        </p:nvSpPr>
        <p:spPr>
          <a:xfrm>
            <a:off x="2385266" y="1997851"/>
            <a:ext cx="496650" cy="369332"/>
          </a:xfrm>
          <a:prstGeom prst="rect">
            <a:avLst/>
          </a:prstGeom>
          <a:noFill/>
        </p:spPr>
        <p:txBody>
          <a:bodyPr wrap="none" rtlCol="0">
            <a:spAutoFit/>
          </a:bodyPr>
          <a:lstStyle/>
          <a:p>
            <a:r>
              <a:rPr lang="en-US" dirty="0" smtClean="0"/>
              <a:t>10</a:t>
            </a:r>
            <a:r>
              <a:rPr lang="en-US" baseline="30000" dirty="0" smtClean="0"/>
              <a:t>3</a:t>
            </a:r>
            <a:endParaRPr lang="en-US" baseline="30000" dirty="0"/>
          </a:p>
        </p:txBody>
      </p:sp>
      <p:sp>
        <p:nvSpPr>
          <p:cNvPr id="13" name="TextBox 12"/>
          <p:cNvSpPr txBox="1"/>
          <p:nvPr/>
        </p:nvSpPr>
        <p:spPr>
          <a:xfrm>
            <a:off x="2339440" y="4824314"/>
            <a:ext cx="543764" cy="369332"/>
          </a:xfrm>
          <a:prstGeom prst="rect">
            <a:avLst/>
          </a:prstGeom>
          <a:noFill/>
        </p:spPr>
        <p:txBody>
          <a:bodyPr wrap="none" rtlCol="0">
            <a:spAutoFit/>
          </a:bodyPr>
          <a:lstStyle/>
          <a:p>
            <a:r>
              <a:rPr lang="en-US" dirty="0" smtClean="0"/>
              <a:t>10</a:t>
            </a:r>
            <a:r>
              <a:rPr lang="en-US" baseline="30000" dirty="0" smtClean="0"/>
              <a:t>-2</a:t>
            </a:r>
            <a:endParaRPr lang="en-US" baseline="30000" dirty="0"/>
          </a:p>
        </p:txBody>
      </p:sp>
      <p:sp>
        <p:nvSpPr>
          <p:cNvPr id="14" name="TextBox 13"/>
          <p:cNvSpPr txBox="1"/>
          <p:nvPr/>
        </p:nvSpPr>
        <p:spPr>
          <a:xfrm>
            <a:off x="2152821" y="1437643"/>
            <a:ext cx="713619" cy="369332"/>
          </a:xfrm>
          <a:prstGeom prst="rect">
            <a:avLst/>
          </a:prstGeom>
          <a:noFill/>
        </p:spPr>
        <p:txBody>
          <a:bodyPr wrap="none" rtlCol="0">
            <a:spAutoFit/>
          </a:bodyPr>
          <a:lstStyle/>
          <a:p>
            <a:r>
              <a:rPr lang="en-US" dirty="0" smtClean="0"/>
              <a:t>3x10</a:t>
            </a:r>
            <a:r>
              <a:rPr lang="en-US" baseline="30000" dirty="0" smtClean="0"/>
              <a:t>3</a:t>
            </a:r>
            <a:endParaRPr lang="en-US" baseline="30000" dirty="0"/>
          </a:p>
        </p:txBody>
      </p:sp>
      <p:sp>
        <p:nvSpPr>
          <p:cNvPr id="15" name="TextBox 14"/>
          <p:cNvSpPr txBox="1"/>
          <p:nvPr/>
        </p:nvSpPr>
        <p:spPr>
          <a:xfrm>
            <a:off x="3673080" y="3468062"/>
            <a:ext cx="646105" cy="369332"/>
          </a:xfrm>
          <a:prstGeom prst="rect">
            <a:avLst/>
          </a:prstGeom>
          <a:noFill/>
        </p:spPr>
        <p:txBody>
          <a:bodyPr wrap="none" rtlCol="0">
            <a:spAutoFit/>
          </a:bodyPr>
          <a:lstStyle/>
          <a:p>
            <a:r>
              <a:rPr lang="en-US" b="1" dirty="0" smtClean="0">
                <a:solidFill>
                  <a:schemeClr val="accent1"/>
                </a:solidFill>
                <a:latin typeface="Times New Roman"/>
                <a:cs typeface="Times New Roman"/>
              </a:rPr>
              <a:t>eq. 7</a:t>
            </a:r>
            <a:endParaRPr lang="en-US" b="1" baseline="30000" dirty="0">
              <a:solidFill>
                <a:schemeClr val="accent1"/>
              </a:solidFill>
              <a:latin typeface="Times New Roman"/>
              <a:cs typeface="Times New Roman"/>
            </a:endParaRPr>
          </a:p>
        </p:txBody>
      </p:sp>
      <p:sp>
        <p:nvSpPr>
          <p:cNvPr id="16" name="TextBox 15"/>
          <p:cNvSpPr txBox="1"/>
          <p:nvPr/>
        </p:nvSpPr>
        <p:spPr>
          <a:xfrm>
            <a:off x="4445091" y="2804557"/>
            <a:ext cx="646105" cy="369332"/>
          </a:xfrm>
          <a:prstGeom prst="rect">
            <a:avLst/>
          </a:prstGeom>
          <a:noFill/>
        </p:spPr>
        <p:txBody>
          <a:bodyPr wrap="none" rtlCol="0">
            <a:spAutoFit/>
          </a:bodyPr>
          <a:lstStyle/>
          <a:p>
            <a:r>
              <a:rPr lang="en-US" b="1" dirty="0" smtClean="0">
                <a:solidFill>
                  <a:schemeClr val="accent2"/>
                </a:solidFill>
                <a:latin typeface="Times New Roman"/>
                <a:cs typeface="Times New Roman"/>
              </a:rPr>
              <a:t>eq. 8</a:t>
            </a:r>
            <a:endParaRPr lang="en-US" b="1" baseline="30000" dirty="0">
              <a:solidFill>
                <a:schemeClr val="accent2"/>
              </a:solidFill>
              <a:latin typeface="Times New Roman"/>
              <a:cs typeface="Times New Roman"/>
            </a:endParaRPr>
          </a:p>
        </p:txBody>
      </p:sp>
      <p:sp>
        <p:nvSpPr>
          <p:cNvPr id="17" name="TextBox 16"/>
          <p:cNvSpPr txBox="1"/>
          <p:nvPr/>
        </p:nvSpPr>
        <p:spPr>
          <a:xfrm>
            <a:off x="5305244" y="2028353"/>
            <a:ext cx="646105" cy="369332"/>
          </a:xfrm>
          <a:prstGeom prst="rect">
            <a:avLst/>
          </a:prstGeom>
          <a:noFill/>
        </p:spPr>
        <p:txBody>
          <a:bodyPr wrap="none" rtlCol="0">
            <a:spAutoFit/>
          </a:bodyPr>
          <a:lstStyle/>
          <a:p>
            <a:r>
              <a:rPr lang="en-US" b="1" dirty="0" smtClean="0">
                <a:solidFill>
                  <a:schemeClr val="accent3"/>
                </a:solidFill>
                <a:latin typeface="Times New Roman"/>
                <a:cs typeface="Times New Roman"/>
              </a:rPr>
              <a:t>eq. 9</a:t>
            </a:r>
            <a:endParaRPr lang="en-US" b="1" baseline="30000" dirty="0">
              <a:solidFill>
                <a:schemeClr val="accent3"/>
              </a:solidFill>
              <a:latin typeface="Times New Roman"/>
              <a:cs typeface="Times New Roman"/>
            </a:endParaRPr>
          </a:p>
        </p:txBody>
      </p:sp>
      <p:sp>
        <p:nvSpPr>
          <p:cNvPr id="18" name="TextBox 17"/>
          <p:cNvSpPr txBox="1"/>
          <p:nvPr/>
        </p:nvSpPr>
        <p:spPr>
          <a:xfrm>
            <a:off x="5247422" y="3484008"/>
            <a:ext cx="761747" cy="369332"/>
          </a:xfrm>
          <a:prstGeom prst="rect">
            <a:avLst/>
          </a:prstGeom>
          <a:noFill/>
        </p:spPr>
        <p:txBody>
          <a:bodyPr wrap="none" rtlCol="0">
            <a:spAutoFit/>
          </a:bodyPr>
          <a:lstStyle/>
          <a:p>
            <a:r>
              <a:rPr lang="en-US" b="1" dirty="0" smtClean="0">
                <a:solidFill>
                  <a:srgbClr val="000000"/>
                </a:solidFill>
                <a:latin typeface="Times New Roman"/>
                <a:cs typeface="Times New Roman"/>
              </a:rPr>
              <a:t>eq. 10</a:t>
            </a:r>
            <a:endParaRPr lang="en-US" b="1" baseline="30000" dirty="0">
              <a:solidFill>
                <a:srgbClr val="000000"/>
              </a:solidFill>
              <a:latin typeface="Times New Roman"/>
              <a:cs typeface="Times New Roman"/>
            </a:endParaRPr>
          </a:p>
        </p:txBody>
      </p:sp>
      <p:sp>
        <p:nvSpPr>
          <p:cNvPr id="19" name="Freeform 18"/>
          <p:cNvSpPr/>
          <p:nvPr/>
        </p:nvSpPr>
        <p:spPr>
          <a:xfrm>
            <a:off x="753017" y="1770313"/>
            <a:ext cx="6687879" cy="3313097"/>
          </a:xfrm>
          <a:custGeom>
            <a:avLst/>
            <a:gdLst>
              <a:gd name="connsiteX0" fmla="*/ 0 w 7261361"/>
              <a:gd name="connsiteY0" fmla="*/ 154645 h 3743064"/>
              <a:gd name="connsiteX1" fmla="*/ 3685900 w 7261361"/>
              <a:gd name="connsiteY1" fmla="*/ 196062 h 3743064"/>
              <a:gd name="connsiteX2" fmla="*/ 5798045 w 7261361"/>
              <a:gd name="connsiteY2" fmla="*/ 2087448 h 3743064"/>
              <a:gd name="connsiteX3" fmla="*/ 6847215 w 7261361"/>
              <a:gd name="connsiteY3" fmla="*/ 3619885 h 3743064"/>
              <a:gd name="connsiteX4" fmla="*/ 7261361 w 7261361"/>
              <a:gd name="connsiteY4" fmla="*/ 3647497 h 3743064"/>
              <a:gd name="connsiteX0" fmla="*/ 0 w 7261361"/>
              <a:gd name="connsiteY0" fmla="*/ 64950 h 3653369"/>
              <a:gd name="connsiteX1" fmla="*/ 3685900 w 7261361"/>
              <a:gd name="connsiteY1" fmla="*/ 106367 h 3653369"/>
              <a:gd name="connsiteX2" fmla="*/ 5798045 w 7261361"/>
              <a:gd name="connsiteY2" fmla="*/ 1997753 h 3653369"/>
              <a:gd name="connsiteX3" fmla="*/ 6847215 w 7261361"/>
              <a:gd name="connsiteY3" fmla="*/ 3530190 h 3653369"/>
              <a:gd name="connsiteX4" fmla="*/ 7261361 w 7261361"/>
              <a:gd name="connsiteY4" fmla="*/ 3557802 h 3653369"/>
              <a:gd name="connsiteX0" fmla="*/ 0 w 7261361"/>
              <a:gd name="connsiteY0" fmla="*/ 0 h 3588419"/>
              <a:gd name="connsiteX1" fmla="*/ 3685900 w 7261361"/>
              <a:gd name="connsiteY1" fmla="*/ 41417 h 3588419"/>
              <a:gd name="connsiteX2" fmla="*/ 5798045 w 7261361"/>
              <a:gd name="connsiteY2" fmla="*/ 1932803 h 3588419"/>
              <a:gd name="connsiteX3" fmla="*/ 6847215 w 7261361"/>
              <a:gd name="connsiteY3" fmla="*/ 3465240 h 3588419"/>
              <a:gd name="connsiteX4" fmla="*/ 7261361 w 7261361"/>
              <a:gd name="connsiteY4" fmla="*/ 3492852 h 3588419"/>
              <a:gd name="connsiteX0" fmla="*/ 0 w 7261361"/>
              <a:gd name="connsiteY0" fmla="*/ 67171 h 3698410"/>
              <a:gd name="connsiteX1" fmla="*/ 3685900 w 7261361"/>
              <a:gd name="connsiteY1" fmla="*/ 108588 h 3698410"/>
              <a:gd name="connsiteX2" fmla="*/ 5314875 w 7261361"/>
              <a:gd name="connsiteY2" fmla="*/ 1420133 h 3698410"/>
              <a:gd name="connsiteX3" fmla="*/ 6847215 w 7261361"/>
              <a:gd name="connsiteY3" fmla="*/ 3532411 h 3698410"/>
              <a:gd name="connsiteX4" fmla="*/ 7261361 w 7261361"/>
              <a:gd name="connsiteY4" fmla="*/ 3560023 h 3698410"/>
              <a:gd name="connsiteX0" fmla="*/ 0 w 7261361"/>
              <a:gd name="connsiteY0" fmla="*/ 18913 h 3650152"/>
              <a:gd name="connsiteX1" fmla="*/ 3685900 w 7261361"/>
              <a:gd name="connsiteY1" fmla="*/ 60330 h 3650152"/>
              <a:gd name="connsiteX2" fmla="*/ 5314875 w 7261361"/>
              <a:gd name="connsiteY2" fmla="*/ 1371875 h 3650152"/>
              <a:gd name="connsiteX3" fmla="*/ 6847215 w 7261361"/>
              <a:gd name="connsiteY3" fmla="*/ 3484153 h 3650152"/>
              <a:gd name="connsiteX4" fmla="*/ 7261361 w 7261361"/>
              <a:gd name="connsiteY4" fmla="*/ 3511765 h 3650152"/>
              <a:gd name="connsiteX0" fmla="*/ 0 w 7261361"/>
              <a:gd name="connsiteY0" fmla="*/ 37853 h 3669092"/>
              <a:gd name="connsiteX1" fmla="*/ 3382193 w 7261361"/>
              <a:gd name="connsiteY1" fmla="*/ 51659 h 3669092"/>
              <a:gd name="connsiteX2" fmla="*/ 5314875 w 7261361"/>
              <a:gd name="connsiteY2" fmla="*/ 1390815 h 3669092"/>
              <a:gd name="connsiteX3" fmla="*/ 6847215 w 7261361"/>
              <a:gd name="connsiteY3" fmla="*/ 3503093 h 3669092"/>
              <a:gd name="connsiteX4" fmla="*/ 7261361 w 7261361"/>
              <a:gd name="connsiteY4" fmla="*/ 3530705 h 3669092"/>
              <a:gd name="connsiteX0" fmla="*/ 0 w 7219947"/>
              <a:gd name="connsiteY0" fmla="*/ 30663 h 3758542"/>
              <a:gd name="connsiteX1" fmla="*/ 3340779 w 7219947"/>
              <a:gd name="connsiteY1" fmla="*/ 141109 h 3758542"/>
              <a:gd name="connsiteX2" fmla="*/ 5273461 w 7219947"/>
              <a:gd name="connsiteY2" fmla="*/ 1480265 h 3758542"/>
              <a:gd name="connsiteX3" fmla="*/ 6805801 w 7219947"/>
              <a:gd name="connsiteY3" fmla="*/ 3592543 h 3758542"/>
              <a:gd name="connsiteX4" fmla="*/ 7219947 w 7219947"/>
              <a:gd name="connsiteY4" fmla="*/ 3620155 h 3758542"/>
              <a:gd name="connsiteX0" fmla="*/ 0 w 7219953"/>
              <a:gd name="connsiteY0" fmla="*/ 30663 h 3626204"/>
              <a:gd name="connsiteX1" fmla="*/ 3340779 w 7219953"/>
              <a:gd name="connsiteY1" fmla="*/ 141109 h 3626204"/>
              <a:gd name="connsiteX2" fmla="*/ 5273461 w 7219953"/>
              <a:gd name="connsiteY2" fmla="*/ 1480265 h 3626204"/>
              <a:gd name="connsiteX3" fmla="*/ 6805801 w 7219953"/>
              <a:gd name="connsiteY3" fmla="*/ 3592543 h 3626204"/>
              <a:gd name="connsiteX4" fmla="*/ 7219947 w 7219953"/>
              <a:gd name="connsiteY4" fmla="*/ 3620155 h 3626204"/>
              <a:gd name="connsiteX0" fmla="*/ 0 w 7239268"/>
              <a:gd name="connsiteY0" fmla="*/ 30663 h 3634071"/>
              <a:gd name="connsiteX1" fmla="*/ 3340779 w 7239268"/>
              <a:gd name="connsiteY1" fmla="*/ 141109 h 3634071"/>
              <a:gd name="connsiteX2" fmla="*/ 5273461 w 7239268"/>
              <a:gd name="connsiteY2" fmla="*/ 1480265 h 3634071"/>
              <a:gd name="connsiteX3" fmla="*/ 6930044 w 7239268"/>
              <a:gd name="connsiteY3" fmla="*/ 3606348 h 3634071"/>
              <a:gd name="connsiteX4" fmla="*/ 7219947 w 7239268"/>
              <a:gd name="connsiteY4" fmla="*/ 3620155 h 3634071"/>
              <a:gd name="connsiteX0" fmla="*/ 0 w 7227960"/>
              <a:gd name="connsiteY0" fmla="*/ 30663 h 3634071"/>
              <a:gd name="connsiteX1" fmla="*/ 3340779 w 7227960"/>
              <a:gd name="connsiteY1" fmla="*/ 141109 h 3634071"/>
              <a:gd name="connsiteX2" fmla="*/ 5273461 w 7227960"/>
              <a:gd name="connsiteY2" fmla="*/ 1480265 h 3634071"/>
              <a:gd name="connsiteX3" fmla="*/ 6888630 w 7227960"/>
              <a:gd name="connsiteY3" fmla="*/ 3606348 h 3634071"/>
              <a:gd name="connsiteX4" fmla="*/ 7219947 w 7227960"/>
              <a:gd name="connsiteY4" fmla="*/ 3620155 h 3634071"/>
              <a:gd name="connsiteX0" fmla="*/ 0 w 7219947"/>
              <a:gd name="connsiteY0" fmla="*/ 56189 h 3766450"/>
              <a:gd name="connsiteX1" fmla="*/ 3340779 w 7219947"/>
              <a:gd name="connsiteY1" fmla="*/ 166635 h 3766450"/>
              <a:gd name="connsiteX2" fmla="*/ 5604778 w 7219947"/>
              <a:gd name="connsiteY2" fmla="*/ 1878546 h 3766450"/>
              <a:gd name="connsiteX3" fmla="*/ 6888630 w 7219947"/>
              <a:gd name="connsiteY3" fmla="*/ 3631874 h 3766450"/>
              <a:gd name="connsiteX4" fmla="*/ 7219947 w 7219947"/>
              <a:gd name="connsiteY4" fmla="*/ 3645681 h 3766450"/>
              <a:gd name="connsiteX0" fmla="*/ 0 w 7219947"/>
              <a:gd name="connsiteY0" fmla="*/ 56189 h 3766450"/>
              <a:gd name="connsiteX1" fmla="*/ 3340779 w 7219947"/>
              <a:gd name="connsiteY1" fmla="*/ 166635 h 3766450"/>
              <a:gd name="connsiteX2" fmla="*/ 5604778 w 7219947"/>
              <a:gd name="connsiteY2" fmla="*/ 1878546 h 3766450"/>
              <a:gd name="connsiteX3" fmla="*/ 6888630 w 7219947"/>
              <a:gd name="connsiteY3" fmla="*/ 3631874 h 3766450"/>
              <a:gd name="connsiteX4" fmla="*/ 7219947 w 7219947"/>
              <a:gd name="connsiteY4" fmla="*/ 3645681 h 3766450"/>
              <a:gd name="connsiteX0" fmla="*/ 0 w 7220816"/>
              <a:gd name="connsiteY0" fmla="*/ 56189 h 3668605"/>
              <a:gd name="connsiteX1" fmla="*/ 3340779 w 7220816"/>
              <a:gd name="connsiteY1" fmla="*/ 166635 h 3668605"/>
              <a:gd name="connsiteX2" fmla="*/ 5604778 w 7220816"/>
              <a:gd name="connsiteY2" fmla="*/ 1878546 h 3668605"/>
              <a:gd name="connsiteX3" fmla="*/ 6888630 w 7220816"/>
              <a:gd name="connsiteY3" fmla="*/ 3631874 h 3668605"/>
              <a:gd name="connsiteX4" fmla="*/ 7219947 w 7220816"/>
              <a:gd name="connsiteY4" fmla="*/ 3645681 h 3668605"/>
              <a:gd name="connsiteX0" fmla="*/ 0 w 7226480"/>
              <a:gd name="connsiteY0" fmla="*/ 56189 h 3659883"/>
              <a:gd name="connsiteX1" fmla="*/ 3340779 w 7226480"/>
              <a:gd name="connsiteY1" fmla="*/ 166635 h 3659883"/>
              <a:gd name="connsiteX2" fmla="*/ 5604778 w 7226480"/>
              <a:gd name="connsiteY2" fmla="*/ 1878546 h 3659883"/>
              <a:gd name="connsiteX3" fmla="*/ 6930045 w 7226480"/>
              <a:gd name="connsiteY3" fmla="*/ 3618068 h 3659883"/>
              <a:gd name="connsiteX4" fmla="*/ 7219947 w 7226480"/>
              <a:gd name="connsiteY4" fmla="*/ 3645681 h 3659883"/>
              <a:gd name="connsiteX0" fmla="*/ 0 w 7226480"/>
              <a:gd name="connsiteY0" fmla="*/ 56189 h 3659883"/>
              <a:gd name="connsiteX1" fmla="*/ 3340779 w 7226480"/>
              <a:gd name="connsiteY1" fmla="*/ 166635 h 3659883"/>
              <a:gd name="connsiteX2" fmla="*/ 5604778 w 7226480"/>
              <a:gd name="connsiteY2" fmla="*/ 1878546 h 3659883"/>
              <a:gd name="connsiteX3" fmla="*/ 6930045 w 7226480"/>
              <a:gd name="connsiteY3" fmla="*/ 3618068 h 3659883"/>
              <a:gd name="connsiteX4" fmla="*/ 7219947 w 7226480"/>
              <a:gd name="connsiteY4" fmla="*/ 3645681 h 3659883"/>
              <a:gd name="connsiteX0" fmla="*/ 0 w 7226480"/>
              <a:gd name="connsiteY0" fmla="*/ 56189 h 3659883"/>
              <a:gd name="connsiteX1" fmla="*/ 3340779 w 7226480"/>
              <a:gd name="connsiteY1" fmla="*/ 166635 h 3659883"/>
              <a:gd name="connsiteX2" fmla="*/ 5604778 w 7226480"/>
              <a:gd name="connsiteY2" fmla="*/ 1878546 h 3659883"/>
              <a:gd name="connsiteX3" fmla="*/ 6930045 w 7226480"/>
              <a:gd name="connsiteY3" fmla="*/ 3618068 h 3659883"/>
              <a:gd name="connsiteX4" fmla="*/ 7219947 w 7226480"/>
              <a:gd name="connsiteY4" fmla="*/ 3645681 h 3659883"/>
              <a:gd name="connsiteX0" fmla="*/ 0 w 7219947"/>
              <a:gd name="connsiteY0" fmla="*/ 56189 h 3649316"/>
              <a:gd name="connsiteX1" fmla="*/ 3340779 w 7219947"/>
              <a:gd name="connsiteY1" fmla="*/ 166635 h 3649316"/>
              <a:gd name="connsiteX2" fmla="*/ 5604778 w 7219947"/>
              <a:gd name="connsiteY2" fmla="*/ 1878546 h 3649316"/>
              <a:gd name="connsiteX3" fmla="*/ 6930045 w 7219947"/>
              <a:gd name="connsiteY3" fmla="*/ 3618068 h 3649316"/>
              <a:gd name="connsiteX4" fmla="*/ 7219947 w 7219947"/>
              <a:gd name="connsiteY4" fmla="*/ 3645681 h 3649316"/>
              <a:gd name="connsiteX0" fmla="*/ 0 w 7223588"/>
              <a:gd name="connsiteY0" fmla="*/ 56189 h 3656641"/>
              <a:gd name="connsiteX1" fmla="*/ 3340779 w 7223588"/>
              <a:gd name="connsiteY1" fmla="*/ 166635 h 3656641"/>
              <a:gd name="connsiteX2" fmla="*/ 5604778 w 7223588"/>
              <a:gd name="connsiteY2" fmla="*/ 1878546 h 3656641"/>
              <a:gd name="connsiteX3" fmla="*/ 7012875 w 7223588"/>
              <a:gd name="connsiteY3" fmla="*/ 3631873 h 3656641"/>
              <a:gd name="connsiteX4" fmla="*/ 7219947 w 7223588"/>
              <a:gd name="connsiteY4" fmla="*/ 3645681 h 3656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3588" h="3656641">
                <a:moveTo>
                  <a:pt x="0" y="56189"/>
                </a:moveTo>
                <a:cubicBezTo>
                  <a:pt x="1228633" y="69995"/>
                  <a:pt x="2406649" y="-137091"/>
                  <a:pt x="3340779" y="166635"/>
                </a:cubicBezTo>
                <a:cubicBezTo>
                  <a:pt x="4274909" y="470361"/>
                  <a:pt x="4992762" y="1301006"/>
                  <a:pt x="5604778" y="1878546"/>
                </a:cubicBezTo>
                <a:cubicBezTo>
                  <a:pt x="6216794" y="2456086"/>
                  <a:pt x="6757485" y="3585854"/>
                  <a:pt x="7012875" y="3631873"/>
                </a:cubicBezTo>
                <a:cubicBezTo>
                  <a:pt x="7268265" y="3677892"/>
                  <a:pt x="7219947" y="3645681"/>
                  <a:pt x="7219947" y="3645681"/>
                </a:cubicBezTo>
              </a:path>
            </a:pathLst>
          </a:cu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TextBox 19"/>
          <p:cNvSpPr txBox="1"/>
          <p:nvPr/>
        </p:nvSpPr>
        <p:spPr>
          <a:xfrm>
            <a:off x="2631489" y="5146382"/>
            <a:ext cx="496650" cy="369332"/>
          </a:xfrm>
          <a:prstGeom prst="rect">
            <a:avLst/>
          </a:prstGeom>
          <a:noFill/>
        </p:spPr>
        <p:txBody>
          <a:bodyPr wrap="none" rtlCol="0">
            <a:spAutoFit/>
          </a:bodyPr>
          <a:lstStyle/>
          <a:p>
            <a:r>
              <a:rPr lang="en-US" dirty="0" smtClean="0"/>
              <a:t>10</a:t>
            </a:r>
            <a:r>
              <a:rPr lang="en-US" baseline="30000" dirty="0" smtClean="0"/>
              <a:t>0</a:t>
            </a:r>
            <a:endParaRPr lang="en-US" baseline="30000" dirty="0"/>
          </a:p>
        </p:txBody>
      </p:sp>
      <p:sp>
        <p:nvSpPr>
          <p:cNvPr id="21" name="TextBox 20"/>
          <p:cNvSpPr txBox="1"/>
          <p:nvPr/>
        </p:nvSpPr>
        <p:spPr>
          <a:xfrm>
            <a:off x="1005394" y="5146382"/>
            <a:ext cx="543764" cy="369332"/>
          </a:xfrm>
          <a:prstGeom prst="rect">
            <a:avLst/>
          </a:prstGeom>
          <a:noFill/>
        </p:spPr>
        <p:txBody>
          <a:bodyPr wrap="none" rtlCol="0">
            <a:spAutoFit/>
          </a:bodyPr>
          <a:lstStyle/>
          <a:p>
            <a:r>
              <a:rPr lang="en-US" dirty="0" smtClean="0"/>
              <a:t>10</a:t>
            </a:r>
            <a:r>
              <a:rPr lang="en-US" baseline="30000" dirty="0" smtClean="0"/>
              <a:t>-1</a:t>
            </a:r>
            <a:endParaRPr lang="en-US" baseline="30000" dirty="0"/>
          </a:p>
        </p:txBody>
      </p:sp>
      <p:sp>
        <p:nvSpPr>
          <p:cNvPr id="22" name="TextBox 21"/>
          <p:cNvSpPr txBox="1"/>
          <p:nvPr/>
        </p:nvSpPr>
        <p:spPr>
          <a:xfrm>
            <a:off x="4445091" y="5146382"/>
            <a:ext cx="496650" cy="369332"/>
          </a:xfrm>
          <a:prstGeom prst="rect">
            <a:avLst/>
          </a:prstGeom>
          <a:noFill/>
        </p:spPr>
        <p:txBody>
          <a:bodyPr wrap="none" rtlCol="0">
            <a:spAutoFit/>
          </a:bodyPr>
          <a:lstStyle/>
          <a:p>
            <a:r>
              <a:rPr lang="en-US" dirty="0" smtClean="0"/>
              <a:t>10</a:t>
            </a:r>
            <a:r>
              <a:rPr lang="en-US" baseline="30000" dirty="0" smtClean="0"/>
              <a:t>1</a:t>
            </a:r>
            <a:endParaRPr lang="en-US" baseline="30000" dirty="0"/>
          </a:p>
        </p:txBody>
      </p:sp>
      <p:sp>
        <p:nvSpPr>
          <p:cNvPr id="23" name="TextBox 22"/>
          <p:cNvSpPr txBox="1"/>
          <p:nvPr/>
        </p:nvSpPr>
        <p:spPr>
          <a:xfrm>
            <a:off x="7267721" y="5146382"/>
            <a:ext cx="1082348" cy="369332"/>
          </a:xfrm>
          <a:prstGeom prst="rect">
            <a:avLst/>
          </a:prstGeom>
          <a:noFill/>
        </p:spPr>
        <p:txBody>
          <a:bodyPr wrap="none" rtlCol="0">
            <a:spAutoFit/>
          </a:bodyPr>
          <a:lstStyle/>
          <a:p>
            <a:r>
              <a:rPr lang="en-US" dirty="0" smtClean="0"/>
              <a:t>500=10</a:t>
            </a:r>
            <a:r>
              <a:rPr lang="en-US" baseline="30000" dirty="0" smtClean="0"/>
              <a:t>2.7</a:t>
            </a:r>
            <a:endParaRPr lang="en-US" baseline="30000" dirty="0"/>
          </a:p>
        </p:txBody>
      </p:sp>
      <p:sp>
        <p:nvSpPr>
          <p:cNvPr id="24" name="TextBox 23"/>
          <p:cNvSpPr txBox="1"/>
          <p:nvPr/>
        </p:nvSpPr>
        <p:spPr>
          <a:xfrm>
            <a:off x="6499514" y="5120228"/>
            <a:ext cx="496650" cy="369332"/>
          </a:xfrm>
          <a:prstGeom prst="rect">
            <a:avLst/>
          </a:prstGeom>
          <a:noFill/>
        </p:spPr>
        <p:txBody>
          <a:bodyPr wrap="none" rtlCol="0">
            <a:spAutoFit/>
          </a:bodyPr>
          <a:lstStyle/>
          <a:p>
            <a:r>
              <a:rPr lang="en-US" dirty="0" smtClean="0"/>
              <a:t>10</a:t>
            </a:r>
            <a:r>
              <a:rPr lang="en-US" baseline="30000" dirty="0" smtClean="0"/>
              <a:t>2</a:t>
            </a:r>
            <a:endParaRPr lang="en-US" baseline="30000" dirty="0"/>
          </a:p>
        </p:txBody>
      </p:sp>
      <p:sp>
        <p:nvSpPr>
          <p:cNvPr id="25" name="TextBox 24"/>
          <p:cNvSpPr txBox="1"/>
          <p:nvPr/>
        </p:nvSpPr>
        <p:spPr>
          <a:xfrm>
            <a:off x="7944897" y="4866019"/>
            <a:ext cx="425033" cy="400110"/>
          </a:xfrm>
          <a:prstGeom prst="rect">
            <a:avLst/>
          </a:prstGeom>
          <a:noFill/>
        </p:spPr>
        <p:txBody>
          <a:bodyPr wrap="none" rtlCol="0">
            <a:spAutoFit/>
          </a:bodyPr>
          <a:lstStyle/>
          <a:p>
            <a:r>
              <a:rPr lang="en-US" sz="2000" i="1" dirty="0" smtClean="0">
                <a:latin typeface="Times New Roman"/>
                <a:cs typeface="Times New Roman"/>
              </a:rPr>
              <a:t>|z</a:t>
            </a:r>
            <a:r>
              <a:rPr lang="en-US" sz="2000" dirty="0" smtClean="0">
                <a:latin typeface="Times New Roman"/>
                <a:cs typeface="Times New Roman"/>
              </a:rPr>
              <a:t>|</a:t>
            </a:r>
            <a:endParaRPr lang="en-US" sz="2000" baseline="30000" dirty="0">
              <a:latin typeface="Times New Roman"/>
              <a:cs typeface="Times New Roman"/>
            </a:endParaRPr>
          </a:p>
        </p:txBody>
      </p:sp>
      <p:sp>
        <p:nvSpPr>
          <p:cNvPr id="3" name="TextBox 2"/>
          <p:cNvSpPr txBox="1"/>
          <p:nvPr/>
        </p:nvSpPr>
        <p:spPr>
          <a:xfrm>
            <a:off x="314591" y="6163602"/>
            <a:ext cx="8260999" cy="646331"/>
          </a:xfrm>
          <a:prstGeom prst="rect">
            <a:avLst/>
          </a:prstGeom>
          <a:noFill/>
        </p:spPr>
        <p:txBody>
          <a:bodyPr wrap="square" rtlCol="0">
            <a:spAutoFit/>
          </a:bodyPr>
          <a:lstStyle/>
          <a:p>
            <a:r>
              <a:rPr lang="en-US" dirty="0" smtClean="0"/>
              <a:t>These are for a depth range of  0 &lt; |</a:t>
            </a:r>
            <a:r>
              <a:rPr lang="en-US" i="1" dirty="0" smtClean="0"/>
              <a:t>z</a:t>
            </a:r>
            <a:r>
              <a:rPr lang="en-US" dirty="0" smtClean="0"/>
              <a:t>| &lt; 500. Rescale the curves for </a:t>
            </a:r>
            <a:r>
              <a:rPr lang="en-US" dirty="0"/>
              <a:t>the camera’s view </a:t>
            </a:r>
            <a:r>
              <a:rPr lang="en-US" dirty="0" smtClean="0"/>
              <a:t>frustum, or for the depth extent of the transparent surfaces.</a:t>
            </a:r>
            <a:endParaRPr lang="en-US" dirty="0"/>
          </a:p>
        </p:txBody>
      </p:sp>
    </p:spTree>
    <p:extLst>
      <p:ext uri="{BB962C8B-B14F-4D97-AF65-F5344CB8AC3E}">
        <p14:creationId xmlns:p14="http://schemas.microsoft.com/office/powerpoint/2010/main" val="150594483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Glass</a:t>
            </a:r>
            <a:endParaRPr lang="en-US" dirty="0"/>
          </a:p>
        </p:txBody>
      </p:sp>
      <p:sp>
        <p:nvSpPr>
          <p:cNvPr id="3" name="Content Placeholder 2"/>
          <p:cNvSpPr>
            <a:spLocks noGrp="1"/>
          </p:cNvSpPr>
          <p:nvPr>
            <p:ph idx="1"/>
          </p:nvPr>
        </p:nvSpPr>
        <p:spPr/>
        <p:txBody>
          <a:bodyPr/>
          <a:lstStyle/>
          <a:p>
            <a:endParaRPr lang="en-US"/>
          </a:p>
        </p:txBody>
      </p:sp>
      <p:pic>
        <p:nvPicPr>
          <p:cNvPr id="5122" name="Picture 2" descr="C:\morgan\projects\transparency\journal\2013-10-22_010_weights.pn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7200"/>
                    </a14:imgEffect>
                    <a14:imgEffect>
                      <a14:brightnessContrast bright="20000" contrast="-20000"/>
                    </a14:imgEffect>
                  </a14:imgLayer>
                </a14:imgProps>
              </a:ext>
              <a:ext uri="{28A0092B-C50C-407E-A947-70E740481C1C}">
                <a14:useLocalDpi xmlns:a14="http://schemas.microsoft.com/office/drawing/2010/main" val="0"/>
              </a:ext>
            </a:extLst>
          </a:blip>
          <a:srcRect r="24859" b="18813"/>
          <a:stretch/>
        </p:blipFill>
        <p:spPr bwMode="auto">
          <a:xfrm>
            <a:off x="0" y="1712231"/>
            <a:ext cx="9144000" cy="5145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932914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Glass</a:t>
            </a:r>
            <a:endParaRPr lang="en-US" dirty="0"/>
          </a:p>
        </p:txBody>
      </p:sp>
      <p:sp>
        <p:nvSpPr>
          <p:cNvPr id="3" name="Content Placeholder 2"/>
          <p:cNvSpPr>
            <a:spLocks noGrp="1"/>
          </p:cNvSpPr>
          <p:nvPr>
            <p:ph idx="1"/>
          </p:nvPr>
        </p:nvSpPr>
        <p:spPr/>
        <p:txBody>
          <a:bodyPr/>
          <a:lstStyle/>
          <a:p>
            <a:endParaRPr lang="en-US"/>
          </a:p>
        </p:txBody>
      </p:sp>
      <p:pic>
        <p:nvPicPr>
          <p:cNvPr id="3074" name="Picture 2" descr="C:\morgan\projects\transparency\journal\2014-03-07_000_blendedOIT_r92_g3d_r42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52600"/>
            <a:ext cx="9076267"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422700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Glass Video Result</a:t>
            </a:r>
            <a:endParaRPr lang="en-US" dirty="0"/>
          </a:p>
        </p:txBody>
      </p:sp>
      <p:pic>
        <p:nvPicPr>
          <p:cNvPr id="4" name="ches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9353" y="1697537"/>
            <a:ext cx="9173354" cy="5160464"/>
          </a:xfrm>
        </p:spPr>
      </p:pic>
    </p:spTree>
    <p:extLst>
      <p:ext uri="{BB962C8B-B14F-4D97-AF65-F5344CB8AC3E}">
        <p14:creationId xmlns:p14="http://schemas.microsoft.com/office/powerpoint/2010/main" val="2870084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CAD</a:t>
            </a:r>
            <a:endParaRPr lang="en-US" dirty="0"/>
          </a:p>
        </p:txBody>
      </p:sp>
      <p:pic>
        <p:nvPicPr>
          <p:cNvPr id="1026" name="Picture 2" descr="C:\morgan\projects\transparency\journal\2014-03-09_004_blendedOIT_r100_g3d_r4283.png"/>
          <p:cNvPicPr>
            <a:picLocks noChangeAspect="1" noChangeArrowheads="1"/>
          </p:cNvPicPr>
          <p:nvPr/>
        </p:nvPicPr>
        <p:blipFill rotWithShape="1">
          <a:blip r:embed="rId2">
            <a:extLst>
              <a:ext uri="{28A0092B-C50C-407E-A947-70E740481C1C}">
                <a14:useLocalDpi xmlns:a14="http://schemas.microsoft.com/office/drawing/2010/main" val="0"/>
              </a:ext>
            </a:extLst>
          </a:blip>
          <a:srcRect l="11490" r="2264"/>
          <a:stretch/>
        </p:blipFill>
        <p:spPr bwMode="auto">
          <a:xfrm>
            <a:off x="369627" y="1142770"/>
            <a:ext cx="8763000" cy="5715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84270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CAD Video Result</a:t>
            </a:r>
            <a:endParaRPr lang="en-US" dirty="0"/>
          </a:p>
        </p:txBody>
      </p:sp>
      <p:pic>
        <p:nvPicPr>
          <p:cNvPr id="4" name="engin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1714049"/>
            <a:ext cx="9144000" cy="5143952"/>
          </a:xfrm>
        </p:spPr>
      </p:pic>
    </p:spTree>
    <p:extLst>
      <p:ext uri="{BB962C8B-B14F-4D97-AF65-F5344CB8AC3E}">
        <p14:creationId xmlns:p14="http://schemas.microsoft.com/office/powerpoint/2010/main" val="35985647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Smoke</a:t>
            </a:r>
            <a:endParaRPr lang="en-US" dirty="0"/>
          </a:p>
        </p:txBody>
      </p:sp>
      <p:sp>
        <p:nvSpPr>
          <p:cNvPr id="3" name="Content Placeholder 2"/>
          <p:cNvSpPr>
            <a:spLocks noGrp="1"/>
          </p:cNvSpPr>
          <p:nvPr>
            <p:ph idx="1"/>
          </p:nvPr>
        </p:nvSpPr>
        <p:spPr/>
        <p:txBody>
          <a:bodyPr/>
          <a:lstStyle/>
          <a:p>
            <a:endParaRPr lang="en-US"/>
          </a:p>
        </p:txBody>
      </p:sp>
      <p:pic>
        <p:nvPicPr>
          <p:cNvPr id="4098" name="Picture 2" descr="C:\morgan\projects\transparency\papers\JCGT13\figure\varyingweights.jpg"/>
          <p:cNvPicPr>
            <a:picLocks noChangeAspect="1" noChangeArrowheads="1"/>
          </p:cNvPicPr>
          <p:nvPr/>
        </p:nvPicPr>
        <p:blipFill rotWithShape="1">
          <a:blip r:embed="rId2">
            <a:extLst>
              <a:ext uri="{28A0092B-C50C-407E-A947-70E740481C1C}">
                <a14:useLocalDpi xmlns:a14="http://schemas.microsoft.com/office/drawing/2010/main" val="0"/>
              </a:ext>
            </a:extLst>
          </a:blip>
          <a:srcRect t="55515" r="50000"/>
          <a:stretch/>
        </p:blipFill>
        <p:spPr bwMode="auto">
          <a:xfrm>
            <a:off x="0" y="2281807"/>
            <a:ext cx="9144000" cy="4576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97374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Smoke</a:t>
            </a:r>
            <a:endParaRPr lang="en-US" dirty="0"/>
          </a:p>
        </p:txBody>
      </p:sp>
      <p:pic>
        <p:nvPicPr>
          <p:cNvPr id="4" name="smok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714500"/>
            <a:ext cx="9144000" cy="5143500"/>
          </a:xfrm>
          <a:prstGeom prst="rect">
            <a:avLst/>
          </a:prstGeom>
        </p:spPr>
      </p:pic>
    </p:spTree>
    <p:extLst>
      <p:ext uri="{BB962C8B-B14F-4D97-AF65-F5344CB8AC3E}">
        <p14:creationId xmlns:p14="http://schemas.microsoft.com/office/powerpoint/2010/main" val="10160528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Silhouetting Artifact</a:t>
            </a:r>
            <a:endParaRPr lang="en-US" dirty="0"/>
          </a:p>
        </p:txBody>
      </p:sp>
      <p:sp>
        <p:nvSpPr>
          <p:cNvPr id="3" name="Content Placeholder 2"/>
          <p:cNvSpPr>
            <a:spLocks noGrp="1"/>
          </p:cNvSpPr>
          <p:nvPr>
            <p:ph idx="1"/>
          </p:nvPr>
        </p:nvSpPr>
        <p:spPr/>
        <p:txBody>
          <a:bodyPr/>
          <a:lstStyle/>
          <a:p>
            <a:endParaRPr lang="en-US"/>
          </a:p>
        </p:txBody>
      </p:sp>
      <p:pic>
        <p:nvPicPr>
          <p:cNvPr id="10242" name="Picture 2" descr="C:\morgan\projects\transparency\papers\JCGT13\figure\varyingweightsshadow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5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4286250"/>
            <a:ext cx="9144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72000" y="1600200"/>
            <a:ext cx="4572000" cy="281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60871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Transparency under </a:t>
            </a:r>
            <a:r>
              <a:rPr lang="en-US" dirty="0" err="1" smtClean="0"/>
              <a:t>Rasterization</a:t>
            </a:r>
            <a:endParaRPr lang="en-US" dirty="0"/>
          </a:p>
        </p:txBody>
      </p:sp>
      <p:sp>
        <p:nvSpPr>
          <p:cNvPr id="3" name="Content Placeholder 2"/>
          <p:cNvSpPr>
            <a:spLocks noGrp="1"/>
          </p:cNvSpPr>
          <p:nvPr>
            <p:ph idx="1"/>
          </p:nvPr>
        </p:nvSpPr>
        <p:spPr/>
        <p:txBody>
          <a:bodyPr>
            <a:normAutofit/>
          </a:bodyPr>
          <a:lstStyle/>
          <a:p>
            <a:r>
              <a:rPr lang="en-US" sz="2800" dirty="0" smtClean="0"/>
              <a:t>The OVER compositing operator is order-dependent</a:t>
            </a:r>
          </a:p>
          <a:p>
            <a:pPr lvl="1"/>
            <a:r>
              <a:rPr lang="en-US" sz="2400" dirty="0" smtClean="0"/>
              <a:t>Requires per-triangle clipping and sorting</a:t>
            </a:r>
          </a:p>
          <a:p>
            <a:pPr lvl="1"/>
            <a:r>
              <a:rPr lang="en-US" sz="2400" dirty="0" smtClean="0"/>
              <a:t>Interpenetration</a:t>
            </a:r>
          </a:p>
          <a:p>
            <a:pPr lvl="1"/>
            <a:r>
              <a:rPr lang="en-US" sz="2400" dirty="0" smtClean="0"/>
              <a:t>Temporal discontinuity for particle systems</a:t>
            </a:r>
          </a:p>
          <a:p>
            <a:r>
              <a:rPr lang="en-US" sz="2800" dirty="0" smtClean="0"/>
              <a:t>A-buffer needs unbounded memory</a:t>
            </a:r>
          </a:p>
          <a:p>
            <a:r>
              <a:rPr lang="en-US" sz="2800" dirty="0" smtClean="0"/>
              <a:t>Bounded A-buffer and Stochastic transparency are bandwidth and peak-memory limited</a:t>
            </a:r>
            <a:endParaRPr lang="en-US" sz="2800" dirty="0"/>
          </a:p>
        </p:txBody>
      </p:sp>
    </p:spTree>
    <p:extLst>
      <p:ext uri="{BB962C8B-B14F-4D97-AF65-F5344CB8AC3E}">
        <p14:creationId xmlns:p14="http://schemas.microsoft.com/office/powerpoint/2010/main" val="32326276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Silhouetting Artifact</a:t>
            </a:r>
            <a:endParaRPr lang="en-US" dirty="0"/>
          </a:p>
        </p:txBody>
      </p:sp>
      <p:sp>
        <p:nvSpPr>
          <p:cNvPr id="3" name="Content Placeholder 2"/>
          <p:cNvSpPr>
            <a:spLocks noGrp="1"/>
          </p:cNvSpPr>
          <p:nvPr>
            <p:ph idx="1"/>
          </p:nvPr>
        </p:nvSpPr>
        <p:spPr/>
        <p:txBody>
          <a:bodyPr/>
          <a:lstStyle/>
          <a:p>
            <a:endParaRPr lang="en-US"/>
          </a:p>
        </p:txBody>
      </p:sp>
      <p:pic>
        <p:nvPicPr>
          <p:cNvPr id="10242" name="Picture 2" descr="C:\morgan\projects\transparency\papers\JCGT13\figure\varyingweightsshadow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5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6250"/>
            <a:ext cx="4572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72000" y="1600200"/>
            <a:ext cx="4572000" cy="2686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H="1">
            <a:off x="6781800" y="5400675"/>
            <a:ext cx="304800" cy="3429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476126" y="4306315"/>
            <a:ext cx="162256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(No weight: Bad)</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841767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Silhouetting Artifact</a:t>
            </a:r>
            <a:endParaRPr lang="en-US" dirty="0"/>
          </a:p>
        </p:txBody>
      </p:sp>
      <p:sp>
        <p:nvSpPr>
          <p:cNvPr id="3" name="Content Placeholder 2"/>
          <p:cNvSpPr>
            <a:spLocks noGrp="1"/>
          </p:cNvSpPr>
          <p:nvPr>
            <p:ph idx="1"/>
          </p:nvPr>
        </p:nvSpPr>
        <p:spPr/>
        <p:txBody>
          <a:bodyPr/>
          <a:lstStyle/>
          <a:p>
            <a:endParaRPr lang="en-US"/>
          </a:p>
        </p:txBody>
      </p:sp>
      <p:pic>
        <p:nvPicPr>
          <p:cNvPr id="10242" name="Picture 2" descr="C:\morgan\projects\transparency\papers\JCGT13\figure\varyingweightsshadow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5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286250"/>
            <a:ext cx="4572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6781800" y="5400675"/>
            <a:ext cx="304800" cy="3429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6781800" y="2819400"/>
            <a:ext cx="304800" cy="3429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476126" y="4306315"/>
            <a:ext cx="162256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(No weight: Bad)</a:t>
            </a:r>
            <a:endParaRPr lang="en-US" sz="16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5410200" y="1693189"/>
            <a:ext cx="174759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(Low weight: Bad)</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143482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Silhouetting Artifact</a:t>
            </a:r>
            <a:endParaRPr lang="en-US" dirty="0"/>
          </a:p>
        </p:txBody>
      </p:sp>
      <p:sp>
        <p:nvSpPr>
          <p:cNvPr id="3" name="Content Placeholder 2"/>
          <p:cNvSpPr>
            <a:spLocks noGrp="1"/>
          </p:cNvSpPr>
          <p:nvPr>
            <p:ph idx="1"/>
          </p:nvPr>
        </p:nvSpPr>
        <p:spPr/>
        <p:txBody>
          <a:bodyPr/>
          <a:lstStyle/>
          <a:p>
            <a:endParaRPr lang="en-US"/>
          </a:p>
        </p:txBody>
      </p:sp>
      <p:pic>
        <p:nvPicPr>
          <p:cNvPr id="10242" name="Picture 2" descr="C:\morgan\projects\transparency\papers\JCGT13\figure\varyingweightsshadow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5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476126" y="4306315"/>
            <a:ext cx="162256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(No weight: Bad)</a:t>
            </a:r>
            <a:endParaRPr lang="en-US" sz="16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5410200" y="1693189"/>
            <a:ext cx="174759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(Low weight: Bad)</a:t>
            </a:r>
            <a:endParaRPr lang="en-US" sz="16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762000" y="4312337"/>
            <a:ext cx="2306529"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(Sufficient weight: Good)</a:t>
            </a:r>
            <a:endParaRPr lang="en-US" sz="1600" dirty="0">
              <a:latin typeface="Times New Roman" panose="02020603050405020304" pitchFamily="18" charset="0"/>
              <a:cs typeface="Times New Roman" panose="02020603050405020304" pitchFamily="18" charset="0"/>
            </a:endParaRPr>
          </a:p>
        </p:txBody>
      </p:sp>
      <p:grpSp>
        <p:nvGrpSpPr>
          <p:cNvPr id="12" name="Group 11"/>
          <p:cNvGrpSpPr/>
          <p:nvPr/>
        </p:nvGrpSpPr>
        <p:grpSpPr>
          <a:xfrm>
            <a:off x="4572000" y="1714500"/>
            <a:ext cx="4572000" cy="5143500"/>
            <a:chOff x="4572000" y="1714500"/>
            <a:chExt cx="4572000" cy="5143500"/>
          </a:xfrm>
        </p:grpSpPr>
        <p:cxnSp>
          <p:nvCxnSpPr>
            <p:cNvPr id="8" name="Straight Connector 7"/>
            <p:cNvCxnSpPr>
              <a:stCxn id="10242" idx="0"/>
            </p:cNvCxnSpPr>
            <p:nvPr/>
          </p:nvCxnSpPr>
          <p:spPr>
            <a:xfrm>
              <a:off x="4572000" y="1714500"/>
              <a:ext cx="4572000" cy="51435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10242" idx="2"/>
            </p:cNvCxnSpPr>
            <p:nvPr/>
          </p:nvCxnSpPr>
          <p:spPr>
            <a:xfrm flipH="1">
              <a:off x="4572000" y="1752600"/>
              <a:ext cx="4572000" cy="5105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p:nvPr/>
        </p:nvCxnSpPr>
        <p:spPr>
          <a:xfrm flipH="1">
            <a:off x="6781800" y="5400675"/>
            <a:ext cx="304800" cy="3429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6781800" y="2819400"/>
            <a:ext cx="304800" cy="3429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00372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&amp; Foliage</a:t>
            </a:r>
            <a:endParaRPr lang="en-US" dirty="0"/>
          </a:p>
        </p:txBody>
      </p:sp>
      <p:sp>
        <p:nvSpPr>
          <p:cNvPr id="3" name="Content Placeholder 2"/>
          <p:cNvSpPr>
            <a:spLocks noGrp="1"/>
          </p:cNvSpPr>
          <p:nvPr>
            <p:ph idx="1"/>
          </p:nvPr>
        </p:nvSpPr>
        <p:spPr/>
        <p:txBody>
          <a:bodyPr/>
          <a:lstStyle/>
          <a:p>
            <a:endParaRPr lang="en-US"/>
          </a:p>
        </p:txBody>
      </p:sp>
      <p:pic>
        <p:nvPicPr>
          <p:cNvPr id="2050" name="Picture 2" descr="C:\morgan\projects\transparency\journal\2014-03-07_002_blendedOIT_r92_g3d_r42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450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4190776" y="2996625"/>
            <a:ext cx="3886424" cy="2946975"/>
            <a:chOff x="4190776" y="2996625"/>
            <a:chExt cx="3886424" cy="2946975"/>
          </a:xfrm>
        </p:grpSpPr>
        <p:cxnSp>
          <p:nvCxnSpPr>
            <p:cNvPr id="5" name="Straight Arrow Connector 4"/>
            <p:cNvCxnSpPr/>
            <p:nvPr/>
          </p:nvCxnSpPr>
          <p:spPr>
            <a:xfrm flipH="1" flipV="1">
              <a:off x="4190776" y="3042622"/>
              <a:ext cx="1600424" cy="24639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5143500" y="3581400"/>
              <a:ext cx="1409700" cy="23622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943600" y="2996625"/>
              <a:ext cx="1814086" cy="584775"/>
            </a:xfrm>
            <a:prstGeom prst="rect">
              <a:avLst/>
            </a:prstGeom>
            <a:noFill/>
          </p:spPr>
          <p:txBody>
            <a:bodyPr wrap="none" rtlCol="0">
              <a:spAutoFit/>
            </a:bodyPr>
            <a:lstStyle/>
            <a:p>
              <a:r>
                <a:rPr lang="en-US" sz="3200" b="1" dirty="0" smtClean="0">
                  <a:solidFill>
                    <a:srgbClr val="FFFF00"/>
                  </a:solidFill>
                  <a:latin typeface="Symbol" panose="05050102010706020507" pitchFamily="18" charset="2"/>
                </a:rPr>
                <a:t>a</a:t>
              </a:r>
              <a:r>
                <a:rPr lang="en-US" sz="3200" b="1" dirty="0" smtClean="0">
                  <a:solidFill>
                    <a:srgbClr val="FFFF00"/>
                  </a:solidFill>
                </a:rPr>
                <a:t> cutouts</a:t>
              </a:r>
              <a:endParaRPr lang="en-US" sz="3200" b="1" dirty="0">
                <a:solidFill>
                  <a:srgbClr val="FFFF00"/>
                </a:solidFill>
              </a:endParaRPr>
            </a:p>
          </p:txBody>
        </p:sp>
        <p:cxnSp>
          <p:nvCxnSpPr>
            <p:cNvPr id="13" name="Straight Arrow Connector 12"/>
            <p:cNvCxnSpPr/>
            <p:nvPr/>
          </p:nvCxnSpPr>
          <p:spPr>
            <a:xfrm>
              <a:off x="7162800" y="3581400"/>
              <a:ext cx="914400" cy="12573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1524000" y="3132832"/>
            <a:ext cx="3048000" cy="2257128"/>
            <a:chOff x="5443452" y="2598605"/>
            <a:chExt cx="3048000" cy="2257128"/>
          </a:xfrm>
        </p:grpSpPr>
        <p:sp>
          <p:nvSpPr>
            <p:cNvPr id="21" name="TextBox 20"/>
            <p:cNvSpPr txBox="1"/>
            <p:nvPr/>
          </p:nvSpPr>
          <p:spPr>
            <a:xfrm>
              <a:off x="5443452" y="2598605"/>
              <a:ext cx="2392386" cy="1077218"/>
            </a:xfrm>
            <a:prstGeom prst="rect">
              <a:avLst/>
            </a:prstGeom>
            <a:noFill/>
          </p:spPr>
          <p:txBody>
            <a:bodyPr wrap="none" rtlCol="0">
              <a:spAutoFit/>
            </a:bodyPr>
            <a:lstStyle/>
            <a:p>
              <a:r>
                <a:rPr lang="en-US" sz="3200" b="1" dirty="0" smtClean="0">
                  <a:solidFill>
                    <a:srgbClr val="FFFF00"/>
                  </a:solidFill>
                  <a:latin typeface="+mj-lt"/>
                </a:rPr>
                <a:t>transmission</a:t>
              </a:r>
            </a:p>
            <a:p>
              <a:r>
                <a:rPr lang="en-US" sz="3200" b="1" dirty="0" smtClean="0">
                  <a:solidFill>
                    <a:srgbClr val="FFFF00"/>
                  </a:solidFill>
                  <a:latin typeface="+mj-lt"/>
                </a:rPr>
                <a:t>with Fresnel</a:t>
              </a:r>
              <a:endParaRPr lang="en-US" sz="3200" b="1" dirty="0">
                <a:solidFill>
                  <a:srgbClr val="FFFF00"/>
                </a:solidFill>
                <a:latin typeface="+mj-lt"/>
              </a:endParaRPr>
            </a:p>
          </p:txBody>
        </p:sp>
        <p:cxnSp>
          <p:nvCxnSpPr>
            <p:cNvPr id="22" name="Straight Arrow Connector 21"/>
            <p:cNvCxnSpPr/>
            <p:nvPr/>
          </p:nvCxnSpPr>
          <p:spPr>
            <a:xfrm>
              <a:off x="7162800" y="3581400"/>
              <a:ext cx="1328652" cy="1274333"/>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5609479" y="5389960"/>
            <a:ext cx="3382121" cy="1478458"/>
            <a:chOff x="5609479" y="5389960"/>
            <a:chExt cx="3382121" cy="1478458"/>
          </a:xfrm>
        </p:grpSpPr>
        <p:sp>
          <p:nvSpPr>
            <p:cNvPr id="25" name="TextBox 24"/>
            <p:cNvSpPr txBox="1"/>
            <p:nvPr/>
          </p:nvSpPr>
          <p:spPr>
            <a:xfrm>
              <a:off x="5609479" y="5791200"/>
              <a:ext cx="3382121" cy="1077218"/>
            </a:xfrm>
            <a:prstGeom prst="rect">
              <a:avLst/>
            </a:prstGeom>
            <a:noFill/>
          </p:spPr>
          <p:txBody>
            <a:bodyPr wrap="square" rtlCol="0">
              <a:spAutoFit/>
            </a:bodyPr>
            <a:lstStyle/>
            <a:p>
              <a:pPr algn="ctr"/>
              <a:r>
                <a:rPr lang="en-US" sz="3200" b="1" dirty="0" smtClean="0">
                  <a:solidFill>
                    <a:srgbClr val="FFFF00"/>
                  </a:solidFill>
                  <a:latin typeface="+mj-lt"/>
                </a:rPr>
                <a:t>correct interpenetration</a:t>
              </a:r>
              <a:endParaRPr lang="en-US" sz="3200" b="1" dirty="0">
                <a:solidFill>
                  <a:srgbClr val="FFFF00"/>
                </a:solidFill>
                <a:latin typeface="+mj-lt"/>
              </a:endParaRPr>
            </a:p>
          </p:txBody>
        </p:sp>
        <p:cxnSp>
          <p:nvCxnSpPr>
            <p:cNvPr id="26" name="Straight Arrow Connector 25"/>
            <p:cNvCxnSpPr/>
            <p:nvPr/>
          </p:nvCxnSpPr>
          <p:spPr>
            <a:xfrm flipH="1" flipV="1">
              <a:off x="6705600" y="5389960"/>
              <a:ext cx="468209" cy="55364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9620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morgan\projects\transparency\journal\2014-03-09_001_blendedOIT_r97_g3d_r42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45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Highly Varying Color and Coverage</a:t>
            </a:r>
            <a:endParaRPr lang="en-US" dirty="0"/>
          </a:p>
        </p:txBody>
      </p:sp>
      <p:grpSp>
        <p:nvGrpSpPr>
          <p:cNvPr id="19" name="Group 18"/>
          <p:cNvGrpSpPr/>
          <p:nvPr/>
        </p:nvGrpSpPr>
        <p:grpSpPr>
          <a:xfrm>
            <a:off x="457200" y="2514600"/>
            <a:ext cx="8222676" cy="3861375"/>
            <a:chOff x="457200" y="2514600"/>
            <a:chExt cx="8222676" cy="3861375"/>
          </a:xfrm>
        </p:grpSpPr>
        <p:cxnSp>
          <p:nvCxnSpPr>
            <p:cNvPr id="5" name="Straight Arrow Connector 4"/>
            <p:cNvCxnSpPr>
              <a:stCxn id="6" idx="0"/>
            </p:cNvCxnSpPr>
            <p:nvPr/>
          </p:nvCxnSpPr>
          <p:spPr>
            <a:xfrm flipH="1" flipV="1">
              <a:off x="6705600" y="2514600"/>
              <a:ext cx="529938" cy="10668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791200" y="3581400"/>
              <a:ext cx="2888676" cy="584775"/>
            </a:xfrm>
            <a:prstGeom prst="rect">
              <a:avLst/>
            </a:prstGeom>
            <a:noFill/>
          </p:spPr>
          <p:txBody>
            <a:bodyPr wrap="none" rtlCol="0">
              <a:spAutoFit/>
            </a:bodyPr>
            <a:lstStyle/>
            <a:p>
              <a:r>
                <a:rPr lang="en-US" sz="3200" b="1" dirty="0" smtClean="0">
                  <a:solidFill>
                    <a:srgbClr val="FFFF00"/>
                  </a:solidFill>
                  <a:latin typeface="Symbol" panose="05050102010706020507" pitchFamily="18" charset="2"/>
                </a:rPr>
                <a:t>a</a:t>
              </a:r>
              <a:r>
                <a:rPr lang="en-US" sz="3200" b="1" dirty="0" smtClean="0">
                  <a:solidFill>
                    <a:srgbClr val="FFFF00"/>
                  </a:solidFill>
                </a:rPr>
                <a:t> cutout foliage</a:t>
              </a:r>
              <a:endParaRPr lang="en-US" sz="3200" b="1" dirty="0">
                <a:solidFill>
                  <a:srgbClr val="FFFF00"/>
                </a:solidFill>
              </a:endParaRPr>
            </a:p>
          </p:txBody>
        </p:sp>
        <p:cxnSp>
          <p:nvCxnSpPr>
            <p:cNvPr id="9" name="Straight Arrow Connector 8"/>
            <p:cNvCxnSpPr/>
            <p:nvPr/>
          </p:nvCxnSpPr>
          <p:spPr>
            <a:xfrm>
              <a:off x="2362200" y="3873787"/>
              <a:ext cx="966144" cy="412463"/>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62000" y="3291678"/>
              <a:ext cx="2505814" cy="584775"/>
            </a:xfrm>
            <a:prstGeom prst="rect">
              <a:avLst/>
            </a:prstGeom>
            <a:noFill/>
          </p:spPr>
          <p:txBody>
            <a:bodyPr wrap="none" rtlCol="0">
              <a:spAutoFit/>
            </a:bodyPr>
            <a:lstStyle/>
            <a:p>
              <a:r>
                <a:rPr lang="en-US" sz="3200" b="1" dirty="0" smtClean="0">
                  <a:solidFill>
                    <a:srgbClr val="FFFF00"/>
                  </a:solidFill>
                </a:rPr>
                <a:t>fog billboards</a:t>
              </a:r>
            </a:p>
          </p:txBody>
        </p:sp>
        <p:cxnSp>
          <p:nvCxnSpPr>
            <p:cNvPr id="11" name="Straight Arrow Connector 10"/>
            <p:cNvCxnSpPr>
              <a:stCxn id="6" idx="1"/>
            </p:cNvCxnSpPr>
            <p:nvPr/>
          </p:nvCxnSpPr>
          <p:spPr>
            <a:xfrm flipH="1" flipV="1">
              <a:off x="4572000" y="3581400"/>
              <a:ext cx="1219200" cy="29238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7200" y="5791200"/>
              <a:ext cx="2496004" cy="584775"/>
            </a:xfrm>
            <a:prstGeom prst="rect">
              <a:avLst/>
            </a:prstGeom>
            <a:noFill/>
          </p:spPr>
          <p:txBody>
            <a:bodyPr wrap="none" rtlCol="0">
              <a:spAutoFit/>
            </a:bodyPr>
            <a:lstStyle/>
            <a:p>
              <a:r>
                <a:rPr lang="en-US" sz="3200" b="1" dirty="0" smtClean="0">
                  <a:solidFill>
                    <a:srgbClr val="FFFF00"/>
                  </a:solidFill>
                </a:rPr>
                <a:t>Fresnel water</a:t>
              </a:r>
              <a:endParaRPr lang="en-US" sz="3200" b="1" dirty="0">
                <a:solidFill>
                  <a:srgbClr val="FFFF00"/>
                </a:solidFill>
              </a:endParaRPr>
            </a:p>
          </p:txBody>
        </p:sp>
      </p:grpSp>
    </p:spTree>
    <p:extLst>
      <p:ext uri="{BB962C8B-B14F-4D97-AF65-F5344CB8AC3E}">
        <p14:creationId xmlns:p14="http://schemas.microsoft.com/office/powerpoint/2010/main" val="279234059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Complex Transparency Video Result</a:t>
            </a:r>
            <a:endParaRPr lang="en-US" dirty="0"/>
          </a:p>
        </p:txBody>
      </p:sp>
      <p:pic>
        <p:nvPicPr>
          <p:cNvPr id="4" name="pond.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856" y="1720155"/>
            <a:ext cx="9133144" cy="5137845"/>
          </a:xfrm>
        </p:spPr>
      </p:pic>
    </p:spTree>
    <p:extLst>
      <p:ext uri="{BB962C8B-B14F-4D97-AF65-F5344CB8AC3E}">
        <p14:creationId xmlns:p14="http://schemas.microsoft.com/office/powerpoint/2010/main" val="13503086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Tuning Advice</a:t>
            </a:r>
            <a:endParaRPr lang="en-US" dirty="0"/>
          </a:p>
        </p:txBody>
      </p:sp>
      <p:sp>
        <p:nvSpPr>
          <p:cNvPr id="3" name="Content Placeholder 2"/>
          <p:cNvSpPr>
            <a:spLocks noGrp="1"/>
          </p:cNvSpPr>
          <p:nvPr>
            <p:ph idx="1"/>
          </p:nvPr>
        </p:nvSpPr>
        <p:spPr>
          <a:xfrm>
            <a:off x="457200" y="1600200"/>
            <a:ext cx="8229600" cy="4876800"/>
          </a:xfrm>
        </p:spPr>
        <p:txBody>
          <a:bodyPr>
            <a:normAutofit fontScale="62500" lnSpcReduction="20000"/>
          </a:bodyPr>
          <a:lstStyle/>
          <a:p>
            <a:r>
              <a:rPr lang="en-US" b="1" dirty="0" smtClean="0"/>
              <a:t>Render </a:t>
            </a:r>
            <a:r>
              <a:rPr lang="en-US" b="1" dirty="0" smtClean="0">
                <a:latin typeface="Symbol" panose="05050102010706020507" pitchFamily="18" charset="2"/>
              </a:rPr>
              <a:t>a</a:t>
            </a:r>
            <a:r>
              <a:rPr lang="en-US" b="1" dirty="0" smtClean="0"/>
              <a:t> = 1 areas into the opaque pass</a:t>
            </a:r>
          </a:p>
          <a:p>
            <a:pPr lvl="1"/>
            <a:r>
              <a:rPr lang="en-US" dirty="0" smtClean="0"/>
              <a:t>e.g., centers of masked tree leaves</a:t>
            </a:r>
          </a:p>
          <a:p>
            <a:pPr lvl="1"/>
            <a:r>
              <a:rPr lang="en-US" dirty="0" smtClean="0"/>
              <a:t>Avoids over-fading with distance</a:t>
            </a:r>
          </a:p>
          <a:p>
            <a:r>
              <a:rPr lang="en-US" b="1" dirty="0" smtClean="0"/>
              <a:t>Use RGBA16F for </a:t>
            </a:r>
            <a:r>
              <a:rPr lang="en-US" b="1" dirty="0" err="1" smtClean="0"/>
              <a:t>accumTexture</a:t>
            </a:r>
            <a:r>
              <a:rPr lang="en-US" b="1" dirty="0" smtClean="0"/>
              <a:t> </a:t>
            </a:r>
          </a:p>
          <a:p>
            <a:pPr lvl="1"/>
            <a:r>
              <a:rPr lang="en-US" dirty="0" smtClean="0"/>
              <a:t>RGBA8 is not viable</a:t>
            </a:r>
          </a:p>
          <a:p>
            <a:pPr lvl="1"/>
            <a:r>
              <a:rPr lang="en-US" dirty="0" smtClean="0"/>
              <a:t>RGBA16 is viable but can saturate near the camera</a:t>
            </a:r>
          </a:p>
          <a:p>
            <a:pPr lvl="1"/>
            <a:r>
              <a:rPr lang="en-US" dirty="0" smtClean="0"/>
              <a:t>RGBA32F is very robust but more expensive</a:t>
            </a:r>
          </a:p>
          <a:p>
            <a:r>
              <a:rPr lang="en-US" dirty="0" smtClean="0"/>
              <a:t>Choose the </a:t>
            </a:r>
            <a:r>
              <a:rPr lang="en-US" b="1" dirty="0" smtClean="0"/>
              <a:t>steepest weight </a:t>
            </a:r>
            <a:r>
              <a:rPr lang="en-US" dirty="0" smtClean="0"/>
              <a:t>curve that does not saturate</a:t>
            </a:r>
          </a:p>
          <a:p>
            <a:pPr lvl="1"/>
            <a:r>
              <a:rPr lang="en-US" dirty="0" smtClean="0"/>
              <a:t>e.g., eq. 9 or eq. 10</a:t>
            </a:r>
          </a:p>
          <a:p>
            <a:pPr lvl="1"/>
            <a:r>
              <a:rPr lang="en-US" dirty="0" smtClean="0"/>
              <a:t>Scale the </a:t>
            </a:r>
            <a:r>
              <a:rPr lang="en-US" i="1" dirty="0" smtClean="0"/>
              <a:t>z</a:t>
            </a:r>
            <a:r>
              <a:rPr lang="en-US" dirty="0" smtClean="0"/>
              <a:t>-axis of the curve to your depth range</a:t>
            </a:r>
          </a:p>
          <a:p>
            <a:r>
              <a:rPr lang="en-US" dirty="0" smtClean="0"/>
              <a:t>For spatially bounded particle systems (e.g., in </a:t>
            </a:r>
            <a:r>
              <a:rPr lang="en-US" dirty="0" err="1" smtClean="0"/>
              <a:t>UnrealEngine</a:t>
            </a:r>
            <a:r>
              <a:rPr lang="en-US" dirty="0" smtClean="0"/>
              <a:t>)</a:t>
            </a:r>
          </a:p>
          <a:p>
            <a:pPr lvl="1"/>
            <a:r>
              <a:rPr lang="en-US" dirty="0" smtClean="0"/>
              <a:t>Sort whole particle systems and use OIT only within them</a:t>
            </a:r>
          </a:p>
          <a:p>
            <a:pPr lvl="1"/>
            <a:r>
              <a:rPr lang="en-US" dirty="0" smtClean="0"/>
              <a:t>Adjust falloff function to just the particle system bounding box</a:t>
            </a:r>
          </a:p>
          <a:p>
            <a:r>
              <a:rPr lang="en-US" dirty="0" smtClean="0"/>
              <a:t>Minimize color variance in smoke</a:t>
            </a:r>
          </a:p>
          <a:p>
            <a:r>
              <a:rPr lang="en-US" dirty="0" smtClean="0"/>
              <a:t>Render a second transparent pass to the depth buffer for post-processed effects…</a:t>
            </a:r>
            <a:endParaRPr lang="en-US" dirty="0"/>
          </a:p>
        </p:txBody>
      </p:sp>
    </p:spTree>
    <p:extLst>
      <p:ext uri="{BB962C8B-B14F-4D97-AF65-F5344CB8AC3E}">
        <p14:creationId xmlns:p14="http://schemas.microsoft.com/office/powerpoint/2010/main" val="243800102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Transparency + Depth of Field</a:t>
            </a:r>
            <a:endParaRPr lang="en-US" dirty="0"/>
          </a:p>
        </p:txBody>
      </p:sp>
      <p:pic>
        <p:nvPicPr>
          <p:cNvPr id="1026" name="Picture 2" descr="C:\morgan\projects\transparency\journal\2014-03-07_004_blendedOIT_r92_g3d_r42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8781"/>
            <a:ext cx="9144001"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031612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morgan\projects\transparency\journal\2014-03-09_004_blendedOIT_r100_g3d_r4283.png"/>
          <p:cNvPicPr>
            <a:picLocks noChangeAspect="1" noChangeArrowheads="1"/>
          </p:cNvPicPr>
          <p:nvPr/>
        </p:nvPicPr>
        <p:blipFill rotWithShape="1">
          <a:blip r:embed="rId2">
            <a:extLst>
              <a:ext uri="{28A0092B-C50C-407E-A947-70E740481C1C}">
                <a14:useLocalDpi xmlns:a14="http://schemas.microsoft.com/office/drawing/2010/main" val="0"/>
              </a:ext>
            </a:extLst>
          </a:blip>
          <a:srcRect l="11490" r="2264"/>
          <a:stretch/>
        </p:blipFill>
        <p:spPr bwMode="auto">
          <a:xfrm>
            <a:off x="5257800" y="1828800"/>
            <a:ext cx="3886200" cy="253458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US" dirty="0" smtClean="0"/>
              <a:t>Special Thanks</a:t>
            </a:r>
            <a:endParaRPr lang="en-US" dirty="0"/>
          </a:p>
        </p:txBody>
      </p:sp>
      <p:sp>
        <p:nvSpPr>
          <p:cNvPr id="3" name="Content Placeholder 2"/>
          <p:cNvSpPr>
            <a:spLocks noGrp="1"/>
          </p:cNvSpPr>
          <p:nvPr>
            <p:ph idx="1"/>
          </p:nvPr>
        </p:nvSpPr>
        <p:spPr>
          <a:xfrm>
            <a:off x="685800" y="1447800"/>
            <a:ext cx="6019800" cy="3962400"/>
          </a:xfrm>
        </p:spPr>
        <p:txBody>
          <a:bodyPr>
            <a:noAutofit/>
          </a:bodyPr>
          <a:lstStyle/>
          <a:p>
            <a:pPr marL="0" indent="0">
              <a:buNone/>
            </a:pPr>
            <a:r>
              <a:rPr lang="en-US" sz="2000" i="1" dirty="0" smtClean="0">
                <a:solidFill>
                  <a:srgbClr val="7F7F7F"/>
                </a:solidFill>
              </a:rPr>
              <a:t>at Vicarious Visions (algorithm and platform feedback)</a:t>
            </a:r>
          </a:p>
          <a:p>
            <a:r>
              <a:rPr lang="en-US" sz="2000" dirty="0" smtClean="0"/>
              <a:t>Mike </a:t>
            </a:r>
            <a:r>
              <a:rPr lang="en-US" sz="2000" dirty="0" err="1" smtClean="0"/>
              <a:t>Bukowski</a:t>
            </a:r>
            <a:endParaRPr lang="en-US" sz="2000" dirty="0" smtClean="0"/>
          </a:p>
          <a:p>
            <a:r>
              <a:rPr lang="en-US" sz="2000" dirty="0" smtClean="0"/>
              <a:t>Brian Osman</a:t>
            </a:r>
          </a:p>
          <a:p>
            <a:r>
              <a:rPr lang="en-US" sz="2000" dirty="0" err="1" smtClean="0"/>
              <a:t>Padraic</a:t>
            </a:r>
            <a:r>
              <a:rPr lang="en-US" sz="2000" dirty="0" smtClean="0"/>
              <a:t> Hennessy</a:t>
            </a:r>
          </a:p>
          <a:p>
            <a:r>
              <a:rPr lang="en-US" sz="2000" dirty="0" smtClean="0"/>
              <a:t>Ace </a:t>
            </a:r>
            <a:r>
              <a:rPr lang="en-US" sz="2000" dirty="0" err="1" smtClean="0"/>
              <a:t>Stapp</a:t>
            </a:r>
            <a:endParaRPr lang="en-US" sz="2000" dirty="0" smtClean="0"/>
          </a:p>
          <a:p>
            <a:r>
              <a:rPr lang="en-US" sz="2000" dirty="0" smtClean="0"/>
              <a:t>Brett </a:t>
            </a:r>
            <a:r>
              <a:rPr lang="en-US" sz="2000" dirty="0" err="1" smtClean="0"/>
              <a:t>Lajzer</a:t>
            </a:r>
            <a:endParaRPr lang="en-US" sz="2000" dirty="0" smtClean="0"/>
          </a:p>
          <a:p>
            <a:r>
              <a:rPr lang="en-US" sz="2000" dirty="0" smtClean="0"/>
              <a:t>Sean Murphy</a:t>
            </a:r>
          </a:p>
          <a:p>
            <a:endParaRPr lang="en-US" sz="2000" i="1" dirty="0" smtClean="0"/>
          </a:p>
          <a:p>
            <a:pPr marL="0" indent="0">
              <a:buNone/>
            </a:pPr>
            <a:r>
              <a:rPr lang="en-US" sz="2000" i="1" dirty="0" smtClean="0">
                <a:solidFill>
                  <a:schemeClr val="bg1">
                    <a:lumMod val="50000"/>
                  </a:schemeClr>
                </a:solidFill>
              </a:rPr>
              <a:t>at AGI (implemented in their Cesium </a:t>
            </a:r>
            <a:r>
              <a:rPr lang="en-US" sz="2000" i="1" dirty="0" err="1" smtClean="0">
                <a:solidFill>
                  <a:schemeClr val="bg1">
                    <a:lumMod val="50000"/>
                  </a:schemeClr>
                </a:solidFill>
              </a:rPr>
              <a:t>WebGL</a:t>
            </a:r>
            <a:r>
              <a:rPr lang="en-US" sz="2000" i="1" dirty="0" smtClean="0">
                <a:solidFill>
                  <a:schemeClr val="bg1">
                    <a:lumMod val="50000"/>
                  </a:schemeClr>
                </a:solidFill>
              </a:rPr>
              <a:t> renderer)</a:t>
            </a:r>
          </a:p>
          <a:p>
            <a:r>
              <a:rPr lang="en-US" sz="2000" dirty="0" smtClean="0"/>
              <a:t>Daniel </a:t>
            </a:r>
            <a:r>
              <a:rPr lang="en-US" sz="2000" dirty="0" err="1" smtClean="0"/>
              <a:t>Bagnell</a:t>
            </a:r>
            <a:endParaRPr lang="en-US" sz="2000" dirty="0"/>
          </a:p>
          <a:p>
            <a:r>
              <a:rPr lang="en-US" sz="2000" dirty="0" smtClean="0"/>
              <a:t>Patrick </a:t>
            </a:r>
            <a:r>
              <a:rPr lang="en-US" sz="2000" dirty="0" err="1" smtClean="0"/>
              <a:t>Cozzi</a:t>
            </a:r>
            <a:endParaRPr lang="en-US" sz="2000" dirty="0" smtClean="0"/>
          </a:p>
          <a:p>
            <a:endParaRPr lang="en-US" sz="2000" dirty="0"/>
          </a:p>
        </p:txBody>
      </p:sp>
      <p:pic>
        <p:nvPicPr>
          <p:cNvPr id="7" name="Picture 2" descr="http://upload.wikimedia.org/wikipedia/en/thumb/2/21/Nvidia_logo.svg/351px-Nvidia_logo.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4495800"/>
            <a:ext cx="1671637" cy="123348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09600" y="5915663"/>
            <a:ext cx="8458200" cy="923330"/>
          </a:xfrm>
          <a:prstGeom prst="rect">
            <a:avLst/>
          </a:prstGeom>
          <a:noFill/>
        </p:spPr>
        <p:txBody>
          <a:bodyPr wrap="square" rtlCol="0">
            <a:spAutoFit/>
          </a:bodyPr>
          <a:lstStyle/>
          <a:p>
            <a:r>
              <a:rPr lang="en-US" dirty="0" smtClean="0">
                <a:solidFill>
                  <a:schemeClr val="bg1">
                    <a:lumMod val="50000"/>
                  </a:schemeClr>
                </a:solidFill>
              </a:rPr>
              <a:t>McGuire and </a:t>
            </a:r>
            <a:r>
              <a:rPr lang="en-US" dirty="0" err="1" smtClean="0">
                <a:solidFill>
                  <a:schemeClr val="bg1">
                    <a:lumMod val="50000"/>
                  </a:schemeClr>
                </a:solidFill>
              </a:rPr>
              <a:t>Bavoil</a:t>
            </a:r>
            <a:r>
              <a:rPr lang="en-US" dirty="0" smtClean="0">
                <a:solidFill>
                  <a:schemeClr val="bg1">
                    <a:lumMod val="50000"/>
                  </a:schemeClr>
                </a:solidFill>
              </a:rPr>
              <a:t>, Weighted Blended Order-Independent Transparency,</a:t>
            </a:r>
          </a:p>
          <a:p>
            <a:r>
              <a:rPr lang="en-US" i="1" dirty="0" smtClean="0">
                <a:solidFill>
                  <a:schemeClr val="bg1">
                    <a:lumMod val="50000"/>
                  </a:schemeClr>
                </a:solidFill>
              </a:rPr>
              <a:t>Journal of Computer Graphics Techniques</a:t>
            </a:r>
            <a:r>
              <a:rPr lang="en-US" dirty="0" smtClean="0">
                <a:solidFill>
                  <a:schemeClr val="bg1">
                    <a:lumMod val="50000"/>
                  </a:schemeClr>
                </a:solidFill>
              </a:rPr>
              <a:t> (</a:t>
            </a:r>
            <a:r>
              <a:rPr lang="en-US" i="1" dirty="0" smtClean="0">
                <a:solidFill>
                  <a:schemeClr val="bg1">
                    <a:lumMod val="50000"/>
                  </a:schemeClr>
                </a:solidFill>
              </a:rPr>
              <a:t>JCGT</a:t>
            </a:r>
            <a:r>
              <a:rPr lang="en-US" dirty="0" smtClean="0">
                <a:solidFill>
                  <a:schemeClr val="bg1">
                    <a:lumMod val="50000"/>
                  </a:schemeClr>
                </a:solidFill>
              </a:rPr>
              <a:t>), vol. 2, no. 2, 122–141, 2013</a:t>
            </a:r>
          </a:p>
          <a:p>
            <a:r>
              <a:rPr lang="en-US" dirty="0" smtClean="0">
                <a:solidFill>
                  <a:schemeClr val="bg1">
                    <a:lumMod val="50000"/>
                  </a:schemeClr>
                </a:solidFill>
                <a:hlinkClick r:id="rId4"/>
              </a:rPr>
              <a:t>http://jcgt.org/published/0002/02/09/</a:t>
            </a:r>
            <a:endParaRPr lang="en-US" dirty="0" smtClean="0">
              <a:solidFill>
                <a:schemeClr val="bg1">
                  <a:lumMod val="50000"/>
                </a:schemeClr>
              </a:solidFill>
            </a:endParaRPr>
          </a:p>
        </p:txBody>
      </p:sp>
    </p:spTree>
    <p:extLst>
      <p:ext uri="{BB962C8B-B14F-4D97-AF65-F5344CB8AC3E}">
        <p14:creationId xmlns:p14="http://schemas.microsoft.com/office/powerpoint/2010/main" val="247575077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Weight Function Design</a:t>
            </a:r>
            <a:endParaRPr lang="en-US" dirty="0"/>
          </a:p>
        </p:txBody>
      </p:sp>
      <p:sp>
        <p:nvSpPr>
          <p:cNvPr id="4" name="Rectangle 3"/>
          <p:cNvSpPr/>
          <p:nvPr/>
        </p:nvSpPr>
        <p:spPr>
          <a:xfrm>
            <a:off x="762000" y="2667000"/>
            <a:ext cx="7620000" cy="830997"/>
          </a:xfrm>
          <a:prstGeom prst="rect">
            <a:avLst/>
          </a:prstGeom>
        </p:spPr>
        <p:txBody>
          <a:bodyPr wrap="square">
            <a:spAutoFit/>
          </a:bodyPr>
          <a:lstStyle/>
          <a:p>
            <a:r>
              <a:rPr lang="en-US" sz="2400" dirty="0" smtClean="0"/>
              <a:t>w = pow(a, 1.0</a:t>
            </a:r>
            <a:r>
              <a:rPr lang="en-US" sz="2400" dirty="0"/>
              <a:t>) </a:t>
            </a:r>
            <a:r>
              <a:rPr lang="en-US" sz="2400" dirty="0" smtClean="0"/>
              <a:t>* </a:t>
            </a:r>
          </a:p>
          <a:p>
            <a:r>
              <a:rPr lang="en-US" sz="2400" dirty="0"/>
              <a:t> </a:t>
            </a:r>
            <a:r>
              <a:rPr lang="en-US" sz="2400" dirty="0" smtClean="0"/>
              <a:t>                 </a:t>
            </a:r>
            <a:r>
              <a:rPr lang="pt-BR" sz="2400" dirty="0" smtClean="0"/>
              <a:t>clamp(0.3 </a:t>
            </a:r>
            <a:r>
              <a:rPr lang="pt-BR" sz="2400" dirty="0"/>
              <a:t>/ (1e-5 + pow(z / </a:t>
            </a:r>
            <a:r>
              <a:rPr lang="pt-BR" sz="2400" dirty="0" smtClean="0"/>
              <a:t>200</a:t>
            </a:r>
            <a:r>
              <a:rPr lang="pt-BR" sz="2400" dirty="0"/>
              <a:t>, 4.0)), 1e-2, 3e3)</a:t>
            </a:r>
            <a:endParaRPr lang="en-US" sz="2400" dirty="0"/>
          </a:p>
        </p:txBody>
      </p:sp>
      <p:cxnSp>
        <p:nvCxnSpPr>
          <p:cNvPr id="6" name="Straight Arrow Connector 5"/>
          <p:cNvCxnSpPr/>
          <p:nvPr/>
        </p:nvCxnSpPr>
        <p:spPr>
          <a:xfrm flipV="1">
            <a:off x="5638800" y="3497998"/>
            <a:ext cx="0" cy="208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219200" y="5581471"/>
            <a:ext cx="5791200" cy="1200329"/>
          </a:xfrm>
          <a:prstGeom prst="rect">
            <a:avLst/>
          </a:prstGeom>
          <a:noFill/>
          <a:ln>
            <a:solidFill>
              <a:schemeClr val="accent1"/>
            </a:solidFill>
          </a:ln>
        </p:spPr>
        <p:txBody>
          <a:bodyPr wrap="square" rtlCol="0">
            <a:spAutoFit/>
          </a:bodyPr>
          <a:lstStyle/>
          <a:p>
            <a:r>
              <a:rPr lang="en-US" dirty="0" smtClean="0">
                <a:solidFill>
                  <a:schemeClr val="accent1"/>
                </a:solidFill>
              </a:rPr>
              <a:t>Depth range over which significant ordering discrimination is required. Here, 500 camera space units. Decrease if high-opacity surfaces seem “too transparent”, increase if distant </a:t>
            </a:r>
            <a:r>
              <a:rPr lang="en-US" dirty="0" err="1" smtClean="0">
                <a:solidFill>
                  <a:schemeClr val="accent1"/>
                </a:solidFill>
              </a:rPr>
              <a:t>transparents</a:t>
            </a:r>
            <a:r>
              <a:rPr lang="en-US" dirty="0" smtClean="0">
                <a:solidFill>
                  <a:schemeClr val="accent1"/>
                </a:solidFill>
              </a:rPr>
              <a:t> are blending together too much. </a:t>
            </a:r>
            <a:endParaRPr lang="en-US" dirty="0">
              <a:solidFill>
                <a:schemeClr val="accent1"/>
              </a:solidFill>
            </a:endParaRPr>
          </a:p>
        </p:txBody>
      </p:sp>
      <p:sp>
        <p:nvSpPr>
          <p:cNvPr id="9" name="TextBox 8"/>
          <p:cNvSpPr txBox="1"/>
          <p:nvPr/>
        </p:nvSpPr>
        <p:spPr>
          <a:xfrm>
            <a:off x="5943600" y="3905071"/>
            <a:ext cx="3048000" cy="1477328"/>
          </a:xfrm>
          <a:prstGeom prst="rect">
            <a:avLst/>
          </a:prstGeom>
          <a:noFill/>
          <a:ln>
            <a:solidFill>
              <a:schemeClr val="accent3"/>
            </a:solidFill>
          </a:ln>
        </p:spPr>
        <p:txBody>
          <a:bodyPr wrap="square" rtlCol="0">
            <a:spAutoFit/>
          </a:bodyPr>
          <a:lstStyle/>
          <a:p>
            <a:r>
              <a:rPr lang="en-US" dirty="0" smtClean="0">
                <a:solidFill>
                  <a:schemeClr val="accent3"/>
                </a:solidFill>
              </a:rPr>
              <a:t>Min and max values expected to accumulate without under/overflow. Here, tuned for 50 surfaces at float16 precision.</a:t>
            </a:r>
            <a:endParaRPr lang="en-US" dirty="0">
              <a:solidFill>
                <a:schemeClr val="accent3"/>
              </a:solidFill>
            </a:endParaRPr>
          </a:p>
        </p:txBody>
      </p:sp>
      <p:cxnSp>
        <p:nvCxnSpPr>
          <p:cNvPr id="11" name="Straight Arrow Connector 10"/>
          <p:cNvCxnSpPr/>
          <p:nvPr/>
        </p:nvCxnSpPr>
        <p:spPr>
          <a:xfrm flipV="1">
            <a:off x="7010400" y="3497998"/>
            <a:ext cx="0" cy="388202"/>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519915" y="3516869"/>
            <a:ext cx="0" cy="388202"/>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8200" y="1447800"/>
            <a:ext cx="4114800" cy="923330"/>
          </a:xfrm>
          <a:prstGeom prst="rect">
            <a:avLst/>
          </a:prstGeom>
          <a:noFill/>
          <a:ln>
            <a:solidFill>
              <a:srgbClr val="C00000"/>
            </a:solidFill>
          </a:ln>
        </p:spPr>
        <p:txBody>
          <a:bodyPr wrap="square" rtlCol="0">
            <a:spAutoFit/>
          </a:bodyPr>
          <a:lstStyle/>
          <a:p>
            <a:r>
              <a:rPr lang="en-US" dirty="0" smtClean="0">
                <a:solidFill>
                  <a:schemeClr val="accent2"/>
                </a:solidFill>
              </a:rPr>
              <a:t>Color resistance. Increase if low-coverage foreground </a:t>
            </a:r>
            <a:r>
              <a:rPr lang="en-US" dirty="0" err="1" smtClean="0">
                <a:solidFill>
                  <a:schemeClr val="accent2"/>
                </a:solidFill>
              </a:rPr>
              <a:t>transparents</a:t>
            </a:r>
            <a:r>
              <a:rPr lang="en-US" dirty="0" smtClean="0">
                <a:solidFill>
                  <a:schemeClr val="accent2"/>
                </a:solidFill>
              </a:rPr>
              <a:t> are affecting background transparent color.</a:t>
            </a:r>
            <a:endParaRPr lang="en-US" dirty="0">
              <a:solidFill>
                <a:schemeClr val="accent2"/>
              </a:solidFill>
            </a:endParaRPr>
          </a:p>
        </p:txBody>
      </p:sp>
      <p:sp>
        <p:nvSpPr>
          <p:cNvPr id="17" name="TextBox 16"/>
          <p:cNvSpPr txBox="1"/>
          <p:nvPr/>
        </p:nvSpPr>
        <p:spPr>
          <a:xfrm>
            <a:off x="304800" y="3849469"/>
            <a:ext cx="3352800" cy="646331"/>
          </a:xfrm>
          <a:prstGeom prst="rect">
            <a:avLst/>
          </a:prstGeom>
          <a:noFill/>
          <a:ln>
            <a:solidFill>
              <a:schemeClr val="accent3"/>
            </a:solidFill>
          </a:ln>
        </p:spPr>
        <p:txBody>
          <a:bodyPr wrap="square" rtlCol="0">
            <a:spAutoFit/>
          </a:bodyPr>
          <a:lstStyle/>
          <a:p>
            <a:r>
              <a:rPr lang="en-US" dirty="0" smtClean="0">
                <a:solidFill>
                  <a:schemeClr val="accent3"/>
                </a:solidFill>
              </a:rPr>
              <a:t>Range adjustment to avoid saturating at the clamp bounds.</a:t>
            </a:r>
            <a:endParaRPr lang="en-US" dirty="0">
              <a:solidFill>
                <a:schemeClr val="accent3"/>
              </a:solidFill>
            </a:endParaRPr>
          </a:p>
        </p:txBody>
      </p:sp>
      <p:cxnSp>
        <p:nvCxnSpPr>
          <p:cNvPr id="18" name="Straight Arrow Connector 17"/>
          <p:cNvCxnSpPr/>
          <p:nvPr/>
        </p:nvCxnSpPr>
        <p:spPr>
          <a:xfrm flipV="1">
            <a:off x="3124200" y="3452127"/>
            <a:ext cx="0" cy="388202"/>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667000" y="4643735"/>
            <a:ext cx="2362200" cy="646331"/>
          </a:xfrm>
          <a:prstGeom prst="rect">
            <a:avLst/>
          </a:prstGeom>
          <a:noFill/>
          <a:ln>
            <a:solidFill>
              <a:schemeClr val="accent4"/>
            </a:solidFill>
          </a:ln>
        </p:spPr>
        <p:txBody>
          <a:bodyPr wrap="square" rtlCol="0">
            <a:spAutoFit/>
          </a:bodyPr>
          <a:lstStyle/>
          <a:p>
            <a:r>
              <a:rPr lang="en-US" dirty="0" smtClean="0">
                <a:solidFill>
                  <a:schemeClr val="accent4"/>
                </a:solidFill>
              </a:rPr>
              <a:t>Avoid dividing by zero. Don’t change this.</a:t>
            </a:r>
            <a:endParaRPr lang="en-US" dirty="0">
              <a:solidFill>
                <a:schemeClr val="accent4"/>
              </a:solidFill>
            </a:endParaRPr>
          </a:p>
        </p:txBody>
      </p:sp>
      <p:cxnSp>
        <p:nvCxnSpPr>
          <p:cNvPr id="20" name="Straight Arrow Connector 19"/>
          <p:cNvCxnSpPr/>
          <p:nvPr/>
        </p:nvCxnSpPr>
        <p:spPr>
          <a:xfrm flipV="1">
            <a:off x="3904397" y="3469944"/>
            <a:ext cx="0" cy="1156648"/>
          </a:xfrm>
          <a:prstGeom prst="straightConnector1">
            <a:avLst/>
          </a:prstGeom>
          <a:ln>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514600" y="2371130"/>
            <a:ext cx="1" cy="37207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096000" y="2514600"/>
            <a:ext cx="0" cy="625630"/>
          </a:xfrm>
          <a:prstGeom prst="straightConnector1">
            <a:avLst/>
          </a:prstGeom>
          <a:ln>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257800" y="1591270"/>
            <a:ext cx="3124200" cy="923330"/>
          </a:xfrm>
          <a:prstGeom prst="rect">
            <a:avLst/>
          </a:prstGeom>
          <a:noFill/>
          <a:ln>
            <a:solidFill>
              <a:schemeClr val="accent4"/>
            </a:solidFill>
          </a:ln>
        </p:spPr>
        <p:txBody>
          <a:bodyPr wrap="square" rtlCol="0">
            <a:spAutoFit/>
          </a:bodyPr>
          <a:lstStyle/>
          <a:p>
            <a:r>
              <a:rPr lang="en-US" dirty="0" smtClean="0">
                <a:solidFill>
                  <a:schemeClr val="accent4"/>
                </a:solidFill>
              </a:rPr>
              <a:t>Ordering strength. Increase if background is showing through foreground too much.</a:t>
            </a:r>
            <a:endParaRPr lang="en-US" dirty="0">
              <a:solidFill>
                <a:schemeClr val="accent4"/>
              </a:solidFill>
            </a:endParaRPr>
          </a:p>
        </p:txBody>
      </p:sp>
    </p:spTree>
    <p:extLst>
      <p:ext uri="{BB962C8B-B14F-4D97-AF65-F5344CB8AC3E}">
        <p14:creationId xmlns:p14="http://schemas.microsoft.com/office/powerpoint/2010/main" val="379627099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Game Developer Constraints</a:t>
            </a:r>
            <a:endParaRPr lang="en-US" dirty="0"/>
          </a:p>
        </p:txBody>
      </p:sp>
      <p:sp>
        <p:nvSpPr>
          <p:cNvPr id="3" name="Content Placeholder 2"/>
          <p:cNvSpPr>
            <a:spLocks noGrp="1"/>
          </p:cNvSpPr>
          <p:nvPr>
            <p:ph idx="1"/>
          </p:nvPr>
        </p:nvSpPr>
        <p:spPr>
          <a:xfrm>
            <a:off x="152400" y="1371600"/>
            <a:ext cx="8991600" cy="5181600"/>
          </a:xfrm>
        </p:spPr>
        <p:txBody>
          <a:bodyPr>
            <a:normAutofit fontScale="70000" lnSpcReduction="20000"/>
          </a:bodyPr>
          <a:lstStyle/>
          <a:p>
            <a:r>
              <a:rPr lang="en-US" dirty="0"/>
              <a:t>5 year sliding window of target </a:t>
            </a:r>
            <a:r>
              <a:rPr lang="en-US" dirty="0" smtClean="0"/>
              <a:t>platforms:</a:t>
            </a:r>
          </a:p>
          <a:p>
            <a:pPr lvl="1"/>
            <a:r>
              <a:rPr lang="en-US" dirty="0" smtClean="0">
                <a:solidFill>
                  <a:schemeClr val="bg1">
                    <a:lumMod val="65000"/>
                  </a:schemeClr>
                </a:solidFill>
              </a:rPr>
              <a:t>Currently, PS4/</a:t>
            </a:r>
            <a:r>
              <a:rPr lang="en-US" dirty="0" err="1" smtClean="0">
                <a:solidFill>
                  <a:schemeClr val="bg1">
                    <a:lumMod val="65000"/>
                  </a:schemeClr>
                </a:solidFill>
              </a:rPr>
              <a:t>XboxOne</a:t>
            </a:r>
            <a:r>
              <a:rPr lang="en-US" dirty="0" smtClean="0">
                <a:solidFill>
                  <a:schemeClr val="bg1">
                    <a:lumMod val="65000"/>
                  </a:schemeClr>
                </a:solidFill>
              </a:rPr>
              <a:t> generation consoles until…2018?, </a:t>
            </a:r>
            <a:r>
              <a:rPr lang="en-US" dirty="0">
                <a:solidFill>
                  <a:schemeClr val="bg1">
                    <a:lumMod val="65000"/>
                  </a:schemeClr>
                </a:solidFill>
              </a:rPr>
              <a:t>mobile, </a:t>
            </a:r>
            <a:r>
              <a:rPr lang="en-US" dirty="0" smtClean="0">
                <a:solidFill>
                  <a:schemeClr val="bg1">
                    <a:lumMod val="65000"/>
                  </a:schemeClr>
                </a:solidFill>
              </a:rPr>
              <a:t>high-end embedded GPUs, discrete DX11 PC GPUs</a:t>
            </a:r>
            <a:endParaRPr lang="en-US" dirty="0">
              <a:solidFill>
                <a:schemeClr val="bg1">
                  <a:lumMod val="65000"/>
                </a:schemeClr>
              </a:solidFill>
            </a:endParaRPr>
          </a:p>
          <a:p>
            <a:endParaRPr lang="en-US" dirty="0" smtClean="0"/>
          </a:p>
          <a:p>
            <a:r>
              <a:rPr lang="en-US" dirty="0" smtClean="0"/>
              <a:t>Transparent effects:</a:t>
            </a:r>
          </a:p>
          <a:p>
            <a:pPr lvl="1"/>
            <a:r>
              <a:rPr lang="en-US" dirty="0" smtClean="0">
                <a:solidFill>
                  <a:schemeClr val="bg1">
                    <a:lumMod val="65000"/>
                  </a:schemeClr>
                </a:solidFill>
              </a:rPr>
              <a:t>Essential: glass, water, smoke, alpha-cutout, emissive FX</a:t>
            </a:r>
          </a:p>
          <a:p>
            <a:pPr lvl="1"/>
            <a:r>
              <a:rPr lang="en-US" dirty="0" smtClean="0">
                <a:solidFill>
                  <a:schemeClr val="bg1">
                    <a:lumMod val="65000"/>
                  </a:schemeClr>
                </a:solidFill>
              </a:rPr>
              <a:t>Desired but not essential: refraction, layered hair, and colored transmission</a:t>
            </a:r>
          </a:p>
          <a:p>
            <a:pPr lvl="1"/>
            <a:endParaRPr lang="en-US" dirty="0" smtClean="0"/>
          </a:p>
          <a:p>
            <a:r>
              <a:rPr lang="en-US" dirty="0" smtClean="0"/>
              <a:t>16.6 </a:t>
            </a:r>
            <a:r>
              <a:rPr lang="en-US" dirty="0" err="1" smtClean="0"/>
              <a:t>ms</a:t>
            </a:r>
            <a:r>
              <a:rPr lang="en-US" dirty="0" smtClean="0"/>
              <a:t> or 33.3 </a:t>
            </a:r>
            <a:r>
              <a:rPr lang="en-US" dirty="0" err="1" smtClean="0"/>
              <a:t>ms</a:t>
            </a:r>
            <a:r>
              <a:rPr lang="en-US" dirty="0" smtClean="0"/>
              <a:t> frame time, &gt; 200 GB/s DRAM bandwidth</a:t>
            </a:r>
          </a:p>
          <a:p>
            <a:pPr lvl="1"/>
            <a:r>
              <a:rPr lang="en-US" dirty="0" smtClean="0">
                <a:solidFill>
                  <a:schemeClr val="bg1">
                    <a:lumMod val="65000"/>
                  </a:schemeClr>
                </a:solidFill>
              </a:rPr>
              <a:t>Small fraction allotted for transparency rendering, e.g., 2ms, 40 GB/s</a:t>
            </a:r>
          </a:p>
          <a:p>
            <a:pPr marL="0" indent="0">
              <a:buNone/>
            </a:pPr>
            <a:endParaRPr lang="en-US" dirty="0" smtClean="0"/>
          </a:p>
          <a:p>
            <a:r>
              <a:rPr lang="en-US" dirty="0" smtClean="0"/>
              <a:t>Example: If we devote 20% of GPU DRAM access/frame at </a:t>
            </a:r>
            <a:r>
              <a:rPr lang="en-US" dirty="0"/>
              <a:t>60 </a:t>
            </a:r>
            <a:r>
              <a:rPr lang="en-US" dirty="0" smtClean="0"/>
              <a:t>Hz to OIT:</a:t>
            </a:r>
          </a:p>
          <a:p>
            <a:pPr lvl="1"/>
            <a:r>
              <a:rPr lang="en-US" dirty="0" smtClean="0">
                <a:solidFill>
                  <a:schemeClr val="bg1">
                    <a:lumMod val="65000"/>
                  </a:schemeClr>
                </a:solidFill>
              </a:rPr>
              <a:t>1280 </a:t>
            </a:r>
            <a:r>
              <a:rPr lang="en-US" dirty="0">
                <a:solidFill>
                  <a:schemeClr val="bg1">
                    <a:lumMod val="65000"/>
                  </a:schemeClr>
                </a:solidFill>
              </a:rPr>
              <a:t>x 720 = 1 </a:t>
            </a:r>
            <a:r>
              <a:rPr lang="en-US" dirty="0" err="1" smtClean="0">
                <a:solidFill>
                  <a:schemeClr val="bg1">
                    <a:lumMod val="65000"/>
                  </a:schemeClr>
                </a:solidFill>
              </a:rPr>
              <a:t>Mpix</a:t>
            </a:r>
            <a:r>
              <a:rPr lang="en-US" dirty="0" smtClean="0">
                <a:solidFill>
                  <a:schemeClr val="bg1">
                    <a:lumMod val="65000"/>
                  </a:schemeClr>
                </a:solidFill>
              </a:rPr>
              <a:t>:    777 bytes</a:t>
            </a:r>
            <a:r>
              <a:rPr lang="en-US" dirty="0">
                <a:solidFill>
                  <a:schemeClr val="bg1">
                    <a:lumMod val="65000"/>
                  </a:schemeClr>
                </a:solidFill>
              </a:rPr>
              <a:t>/pixel/frame</a:t>
            </a:r>
            <a:r>
              <a:rPr lang="en-US" dirty="0" smtClean="0">
                <a:solidFill>
                  <a:schemeClr val="bg1">
                    <a:lumMod val="65000"/>
                  </a:schemeClr>
                </a:solidFill>
              </a:rPr>
              <a:t> </a:t>
            </a:r>
            <a:r>
              <a:rPr lang="en-US" dirty="0">
                <a:solidFill>
                  <a:schemeClr val="bg1">
                    <a:lumMod val="65000"/>
                  </a:schemeClr>
                </a:solidFill>
              </a:rPr>
              <a:t>total transfer budget</a:t>
            </a:r>
          </a:p>
          <a:p>
            <a:pPr lvl="1"/>
            <a:r>
              <a:rPr lang="en-US" b="1" dirty="0"/>
              <a:t>1920 x 1080 = 2 </a:t>
            </a:r>
            <a:r>
              <a:rPr lang="en-US" b="1" dirty="0" err="1" smtClean="0"/>
              <a:t>Mpix</a:t>
            </a:r>
            <a:r>
              <a:rPr lang="en-US" b="1" dirty="0" smtClean="0"/>
              <a:t>:  345 bytes/pixel/frame</a:t>
            </a:r>
            <a:endParaRPr lang="en-US" b="1" dirty="0"/>
          </a:p>
          <a:p>
            <a:pPr lvl="1"/>
            <a:r>
              <a:rPr lang="en-US" dirty="0" smtClean="0">
                <a:solidFill>
                  <a:schemeClr val="bg1">
                    <a:lumMod val="65000"/>
                  </a:schemeClr>
                </a:solidFill>
              </a:rPr>
              <a:t>5760 x 1080 = 6 </a:t>
            </a:r>
            <a:r>
              <a:rPr lang="en-US" dirty="0" err="1" smtClean="0">
                <a:solidFill>
                  <a:schemeClr val="bg1">
                    <a:lumMod val="65000"/>
                  </a:schemeClr>
                </a:solidFill>
              </a:rPr>
              <a:t>Mpix</a:t>
            </a:r>
            <a:r>
              <a:rPr lang="en-US" dirty="0" smtClean="0">
                <a:solidFill>
                  <a:schemeClr val="bg1">
                    <a:lumMod val="65000"/>
                  </a:schemeClr>
                </a:solidFill>
              </a:rPr>
              <a:t>:  115 bytes/pixel/frame</a:t>
            </a:r>
          </a:p>
          <a:p>
            <a:pPr lvl="1"/>
            <a:r>
              <a:rPr lang="en-US" dirty="0" smtClean="0">
                <a:solidFill>
                  <a:schemeClr val="bg1">
                    <a:lumMod val="65000"/>
                  </a:schemeClr>
                </a:solidFill>
              </a:rPr>
              <a:t>4096 </a:t>
            </a:r>
            <a:r>
              <a:rPr lang="en-US" dirty="0">
                <a:solidFill>
                  <a:schemeClr val="bg1">
                    <a:lumMod val="65000"/>
                  </a:schemeClr>
                </a:solidFill>
              </a:rPr>
              <a:t>x 2160 = 8 </a:t>
            </a:r>
            <a:r>
              <a:rPr lang="en-US" dirty="0" err="1" smtClean="0">
                <a:solidFill>
                  <a:schemeClr val="bg1">
                    <a:lumMod val="65000"/>
                  </a:schemeClr>
                </a:solidFill>
              </a:rPr>
              <a:t>Mpix</a:t>
            </a:r>
            <a:r>
              <a:rPr lang="en-US" dirty="0" smtClean="0">
                <a:solidFill>
                  <a:schemeClr val="bg1">
                    <a:lumMod val="65000"/>
                  </a:schemeClr>
                </a:solidFill>
              </a:rPr>
              <a:t>:   80 bytes/pixel/frame</a:t>
            </a:r>
            <a:endParaRPr lang="en-US" dirty="0">
              <a:solidFill>
                <a:schemeClr val="bg1">
                  <a:lumMod val="65000"/>
                </a:schemeClr>
              </a:solidFill>
            </a:endParaRPr>
          </a:p>
        </p:txBody>
      </p:sp>
    </p:spTree>
    <p:extLst>
      <p:ext uri="{BB962C8B-B14F-4D97-AF65-F5344CB8AC3E}">
        <p14:creationId xmlns:p14="http://schemas.microsoft.com/office/powerpoint/2010/main" val="134958374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morgan\projects\transparency\journal\2014-03-10_001_blendedOIT_r101_g3d_r428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0"/>
            <a:ext cx="8229600" cy="990600"/>
          </a:xfrm>
        </p:spPr>
        <p:txBody>
          <a:bodyPr/>
          <a:lstStyle/>
          <a:p>
            <a:r>
              <a:rPr lang="en-US" dirty="0" smtClean="0"/>
              <a:t>Implementation Reference</a:t>
            </a:r>
            <a:endParaRPr lang="en-US" dirty="0"/>
          </a:p>
        </p:txBody>
      </p:sp>
      <p:sp>
        <p:nvSpPr>
          <p:cNvPr id="6" name="TextBox 5"/>
          <p:cNvSpPr txBox="1"/>
          <p:nvPr/>
        </p:nvSpPr>
        <p:spPr>
          <a:xfrm>
            <a:off x="171288" y="2141578"/>
            <a:ext cx="2892138" cy="369332"/>
          </a:xfrm>
          <a:prstGeom prst="rect">
            <a:avLst/>
          </a:prstGeom>
          <a:noFill/>
        </p:spPr>
        <p:txBody>
          <a:bodyPr wrap="none" rtlCol="0">
            <a:spAutoFit/>
          </a:bodyPr>
          <a:lstStyle/>
          <a:p>
            <a:r>
              <a:rPr lang="en-US" i="1" dirty="0" smtClean="0">
                <a:latin typeface="Times New Roman" panose="02020603050405020304" pitchFamily="18" charset="0"/>
                <a:cs typeface="Times New Roman" panose="02020603050405020304" pitchFamily="18" charset="0"/>
              </a:rPr>
              <a:t>C</a:t>
            </a:r>
            <a:r>
              <a:rPr lang="en-US" baseline="-25000" dirty="0" smtClean="0">
                <a:latin typeface="Times New Roman" panose="02020603050405020304" pitchFamily="18" charset="0"/>
                <a:cs typeface="Times New Roman" panose="02020603050405020304" pitchFamily="18" charset="0"/>
              </a:rPr>
              <a:t>0</a:t>
            </a:r>
            <a:r>
              <a:rPr lang="en-US" dirty="0" smtClean="0">
                <a:latin typeface="Times New Roman" panose="02020603050405020304" pitchFamily="18" charset="0"/>
                <a:cs typeface="Times New Roman" panose="02020603050405020304" pitchFamily="18" charset="0"/>
              </a:rPr>
              <a:t> = (0.75, </a:t>
            </a:r>
            <a:r>
              <a:rPr lang="en-US" dirty="0">
                <a:latin typeface="Times New Roman" panose="02020603050405020304" pitchFamily="18" charset="0"/>
                <a:cs typeface="Times New Roman" panose="02020603050405020304" pitchFamily="18" charset="0"/>
              </a:rPr>
              <a:t>0.75 </a:t>
            </a:r>
            <a:r>
              <a:rPr lang="en-US" dirty="0" smtClean="0">
                <a:latin typeface="Times New Roman" panose="02020603050405020304" pitchFamily="18" charset="0"/>
                <a:cs typeface="Times New Roman" panose="02020603050405020304" pitchFamily="18" charset="0"/>
              </a:rPr>
              <a:t>, 0.75, 1.00) </a:t>
            </a:r>
            <a:endParaRPr lang="en-US" dirty="0">
              <a:latin typeface="Times New Roman" panose="02020603050405020304" pitchFamily="18" charset="0"/>
              <a:cs typeface="Times New Roman" panose="02020603050405020304" pitchFamily="18" charset="0"/>
            </a:endParaRPr>
          </a:p>
        </p:txBody>
      </p:sp>
      <p:sp>
        <p:nvSpPr>
          <p:cNvPr id="7" name="TextBox 6"/>
          <p:cNvSpPr txBox="1"/>
          <p:nvPr/>
        </p:nvSpPr>
        <p:spPr>
          <a:xfrm>
            <a:off x="6400800" y="6172200"/>
            <a:ext cx="2545890" cy="646331"/>
          </a:xfrm>
          <a:prstGeom prst="rect">
            <a:avLst/>
          </a:prstGeom>
          <a:noFill/>
        </p:spPr>
        <p:txBody>
          <a:bodyPr wrap="none" rtlCol="0">
            <a:spAutoFit/>
          </a:bodyPr>
          <a:lstStyle/>
          <a:p>
            <a:r>
              <a:rPr lang="en-US" i="1" dirty="0" smtClean="0">
                <a:latin typeface="Times New Roman" panose="02020603050405020304" pitchFamily="18" charset="0"/>
                <a:cs typeface="Times New Roman" panose="02020603050405020304" pitchFamily="18" charset="0"/>
              </a:rPr>
              <a:t>C</a:t>
            </a:r>
            <a:r>
              <a:rPr lang="en-US" baseline="-25000" dirty="0" smtClean="0">
                <a:latin typeface="Times New Roman" panose="02020603050405020304" pitchFamily="18" charset="0"/>
                <a:cs typeface="Times New Roman" panose="02020603050405020304" pitchFamily="18" charset="0"/>
              </a:rPr>
              <a:t>3</a:t>
            </a:r>
            <a:r>
              <a:rPr lang="en-US" dirty="0" smtClean="0">
                <a:latin typeface="Times New Roman" panose="02020603050405020304" pitchFamily="18" charset="0"/>
                <a:cs typeface="Times New Roman" panose="02020603050405020304" pitchFamily="18" charset="0"/>
              </a:rPr>
              <a:t> = (0.0, 0.0, 0.25, 0.25)</a:t>
            </a:r>
          </a:p>
          <a:p>
            <a:r>
              <a:rPr lang="en-US" i="1" dirty="0" smtClean="0">
                <a:latin typeface="Times New Roman" panose="02020603050405020304" pitchFamily="18" charset="0"/>
                <a:cs typeface="Times New Roman" panose="02020603050405020304" pitchFamily="18" charset="0"/>
              </a:rPr>
              <a:t>z</a:t>
            </a:r>
            <a:r>
              <a:rPr lang="en-US" baseline="-25000" dirty="0" smtClean="0">
                <a:latin typeface="Times New Roman" panose="02020603050405020304" pitchFamily="18" charset="0"/>
                <a:cs typeface="Times New Roman" panose="02020603050405020304" pitchFamily="18" charset="0"/>
              </a:rPr>
              <a:t>3</a:t>
            </a:r>
            <a:r>
              <a:rPr lang="en-US" dirty="0" smtClean="0">
                <a:latin typeface="Times New Roman" panose="02020603050405020304" pitchFamily="18" charset="0"/>
                <a:cs typeface="Times New Roman" panose="02020603050405020304" pitchFamily="18" charset="0"/>
              </a:rPr>
              <a:t> ≈  -50</a:t>
            </a:r>
            <a:endParaRPr lang="en-US" dirty="0">
              <a:latin typeface="Times New Roman" panose="02020603050405020304" pitchFamily="18" charset="0"/>
              <a:cs typeface="Times New Roman" panose="02020603050405020304" pitchFamily="18" charset="0"/>
            </a:endParaRPr>
          </a:p>
        </p:txBody>
      </p:sp>
      <p:sp>
        <p:nvSpPr>
          <p:cNvPr id="8" name="TextBox 7"/>
          <p:cNvSpPr txBox="1"/>
          <p:nvPr/>
        </p:nvSpPr>
        <p:spPr>
          <a:xfrm>
            <a:off x="3434694" y="6172200"/>
            <a:ext cx="2661306" cy="646331"/>
          </a:xfrm>
          <a:prstGeom prst="rect">
            <a:avLst/>
          </a:prstGeom>
          <a:noFill/>
        </p:spPr>
        <p:txBody>
          <a:bodyPr wrap="none" rtlCol="0">
            <a:spAutoFit/>
          </a:bodyPr>
          <a:lstStyle/>
          <a:p>
            <a:r>
              <a:rPr lang="en-US" i="1" dirty="0" smtClean="0">
                <a:latin typeface="Times New Roman" panose="02020603050405020304" pitchFamily="18" charset="0"/>
                <a:cs typeface="Times New Roman" panose="02020603050405020304" pitchFamily="18" charset="0"/>
              </a:rPr>
              <a:t>C</a:t>
            </a:r>
            <a:r>
              <a:rPr lang="en-US" baseline="-25000"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 = (0.25, 0.25, 0.0, 0.25)</a:t>
            </a:r>
          </a:p>
          <a:p>
            <a:r>
              <a:rPr lang="en-US" i="1" dirty="0" smtClean="0">
                <a:latin typeface="Times New Roman" panose="02020603050405020304" pitchFamily="18" charset="0"/>
                <a:cs typeface="Times New Roman" panose="02020603050405020304" pitchFamily="18" charset="0"/>
              </a:rPr>
              <a:t>z</a:t>
            </a:r>
            <a:r>
              <a:rPr lang="en-US" baseline="-25000"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-60 </a:t>
            </a:r>
            <a:endParaRPr lang="en-US"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73124" y="6172200"/>
            <a:ext cx="2545890" cy="646331"/>
          </a:xfrm>
          <a:prstGeom prst="rect">
            <a:avLst/>
          </a:prstGeom>
          <a:noFill/>
        </p:spPr>
        <p:txBody>
          <a:bodyPr wrap="none" rtlCol="0">
            <a:spAutoFit/>
          </a:bodyPr>
          <a:lstStyle/>
          <a:p>
            <a:r>
              <a:rPr lang="en-US" i="1" dirty="0" smtClean="0">
                <a:latin typeface="Times New Roman" panose="02020603050405020304" pitchFamily="18" charset="0"/>
                <a:cs typeface="Times New Roman" panose="02020603050405020304" pitchFamily="18" charset="0"/>
              </a:rPr>
              <a:t>C</a:t>
            </a:r>
            <a:r>
              <a:rPr lang="en-US" baseline="-25000" dirty="0" smtClean="0">
                <a:latin typeface="Times New Roman" panose="02020603050405020304" pitchFamily="18" charset="0"/>
                <a:cs typeface="Times New Roman" panose="02020603050405020304" pitchFamily="18" charset="0"/>
              </a:rPr>
              <a:t>1</a:t>
            </a:r>
            <a:r>
              <a:rPr lang="en-US" dirty="0" smtClean="0">
                <a:latin typeface="Times New Roman" panose="02020603050405020304" pitchFamily="18" charset="0"/>
                <a:cs typeface="Times New Roman" panose="02020603050405020304" pitchFamily="18" charset="0"/>
              </a:rPr>
              <a:t> = (0.25, 0.0, 0.0, 0.25)</a:t>
            </a:r>
          </a:p>
          <a:p>
            <a:r>
              <a:rPr lang="en-US" i="1" dirty="0" smtClean="0">
                <a:latin typeface="Times New Roman" panose="02020603050405020304" pitchFamily="18" charset="0"/>
                <a:cs typeface="Times New Roman" panose="02020603050405020304" pitchFamily="18" charset="0"/>
              </a:rPr>
              <a:t>z</a:t>
            </a:r>
            <a:r>
              <a:rPr lang="en-US" baseline="-25000" dirty="0" smtClean="0">
                <a:latin typeface="Times New Roman" panose="02020603050405020304" pitchFamily="18" charset="0"/>
                <a:cs typeface="Times New Roman" panose="02020603050405020304" pitchFamily="18" charset="0"/>
              </a:rPr>
              <a:t>1</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-70 </a:t>
            </a:r>
            <a:endParaRPr lang="en-US"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1524000" y="882134"/>
            <a:ext cx="6399509" cy="646331"/>
          </a:xfrm>
          <a:prstGeom prst="rect">
            <a:avLst/>
          </a:prstGeom>
          <a:noFill/>
        </p:spPr>
        <p:txBody>
          <a:bodyPr wrap="none" rtlCol="0">
            <a:spAutoFit/>
          </a:bodyPr>
          <a:lstStyle/>
          <a:p>
            <a:r>
              <a:rPr lang="en-US" i="1" dirty="0" smtClean="0">
                <a:latin typeface="Times New Roman" panose="02020603050405020304" pitchFamily="18" charset="0"/>
                <a:cs typeface="Times New Roman" panose="02020603050405020304" pitchFamily="18" charset="0"/>
              </a:rPr>
              <a:t>w</a:t>
            </a:r>
            <a:r>
              <a:rPr lang="en-US" dirty="0" smtClean="0">
                <a:latin typeface="Times New Roman" panose="02020603050405020304" pitchFamily="18" charset="0"/>
                <a:cs typeface="Times New Roman" panose="02020603050405020304" pitchFamily="18" charset="0"/>
              </a:rPr>
              <a:t>(</a:t>
            </a:r>
            <a:r>
              <a:rPr lang="en-US" i="1" dirty="0" smtClean="0">
                <a:latin typeface="Times New Roman" panose="02020603050405020304" pitchFamily="18" charset="0"/>
                <a:cs typeface="Times New Roman" panose="02020603050405020304" pitchFamily="18" charset="0"/>
              </a:rPr>
              <a:t>z</a:t>
            </a:r>
            <a:r>
              <a:rPr lang="en-US" dirty="0" smtClean="0">
                <a:latin typeface="Times New Roman" panose="02020603050405020304" pitchFamily="18" charset="0"/>
                <a:cs typeface="Times New Roman" panose="02020603050405020304" pitchFamily="18" charset="0"/>
              </a:rPr>
              <a:t>, </a:t>
            </a:r>
            <a:r>
              <a:rPr lang="en-US" dirty="0" smtClean="0">
                <a:latin typeface="Symbol" panose="05050102010706020507" pitchFamily="18" charset="2"/>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 = </a:t>
            </a:r>
            <a:r>
              <a:rPr lang="en-US" dirty="0">
                <a:latin typeface="Symbol" panose="05050102010706020507" pitchFamily="18" charset="2"/>
                <a:cs typeface="Times New Roman" panose="02020603050405020304" pitchFamily="18" charset="0"/>
              </a:rPr>
              <a:t>a </a:t>
            </a:r>
            <a:r>
              <a:rPr lang="en-US" dirty="0" smtClean="0">
                <a:latin typeface="Symbol" panose="05050102010706020507" pitchFamily="18" charset="2"/>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clamp(0.03 / 1e-5 + pow(|z| / 200, 6.0)), 1e-2, 3e-3)</a:t>
            </a:r>
          </a:p>
          <a:p>
            <a:r>
              <a:rPr lang="en-US" dirty="0" smtClean="0">
                <a:latin typeface="Times New Roman" panose="02020603050405020304" pitchFamily="18" charset="0"/>
                <a:cs typeface="Times New Roman" panose="02020603050405020304" pitchFamily="18" charset="0"/>
              </a:rPr>
              <a:t>Image encoded with gamma = 2.2 after rendering and compositing </a:t>
            </a:r>
            <a:endParaRPr lang="en-US" dirty="0">
              <a:latin typeface="Times New Roman" panose="02020603050405020304" pitchFamily="18" charset="0"/>
              <a:cs typeface="Times New Roman" panose="02020603050405020304" pitchFamily="18" charset="0"/>
            </a:endParaRPr>
          </a:p>
        </p:txBody>
      </p:sp>
      <p:cxnSp>
        <p:nvCxnSpPr>
          <p:cNvPr id="5" name="Straight Connector 4"/>
          <p:cNvCxnSpPr>
            <a:endCxn id="9" idx="0"/>
          </p:cNvCxnSpPr>
          <p:nvPr/>
        </p:nvCxnSpPr>
        <p:spPr>
          <a:xfrm flipH="1">
            <a:off x="1446069" y="5827931"/>
            <a:ext cx="839931" cy="344269"/>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127620" y="5791200"/>
            <a:ext cx="529980" cy="496669"/>
          </a:xfrm>
          <a:prstGeom prst="line">
            <a:avLst/>
          </a:prstGeom>
          <a:ln>
            <a:solidFill>
              <a:srgbClr val="999A6C"/>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endCxn id="7" idx="0"/>
          </p:cNvCxnSpPr>
          <p:nvPr/>
        </p:nvCxnSpPr>
        <p:spPr>
          <a:xfrm>
            <a:off x="6343403" y="5557249"/>
            <a:ext cx="1330342" cy="61495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86696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Implementation Advice</a:t>
            </a:r>
            <a:endParaRPr lang="en-US" dirty="0"/>
          </a:p>
        </p:txBody>
      </p:sp>
      <p:sp>
        <p:nvSpPr>
          <p:cNvPr id="4" name="Content Placeholder 3"/>
          <p:cNvSpPr>
            <a:spLocks noGrp="1"/>
          </p:cNvSpPr>
          <p:nvPr>
            <p:ph idx="1"/>
          </p:nvPr>
        </p:nvSpPr>
        <p:spPr/>
        <p:txBody>
          <a:bodyPr>
            <a:normAutofit/>
          </a:bodyPr>
          <a:lstStyle/>
          <a:p>
            <a:r>
              <a:rPr lang="en-US" sz="2000" dirty="0" smtClean="0"/>
              <a:t>Keep the depth buffer from the opaque pass bound to reduce fill rate during the transparent pass</a:t>
            </a:r>
          </a:p>
          <a:p>
            <a:pPr lvl="1"/>
            <a:r>
              <a:rPr lang="en-US" sz="1800" dirty="0" smtClean="0"/>
              <a:t>For low-resolution, you need to </a:t>
            </a:r>
            <a:r>
              <a:rPr lang="en-US" sz="1800" dirty="0" err="1" smtClean="0"/>
              <a:t>downsample</a:t>
            </a:r>
            <a:r>
              <a:rPr lang="en-US" sz="1800" dirty="0" smtClean="0"/>
              <a:t> the depth buffer first</a:t>
            </a:r>
          </a:p>
          <a:p>
            <a:r>
              <a:rPr lang="en-US" sz="2000" dirty="0" smtClean="0"/>
              <a:t>Render alpha = 1.0 regions (via alpha testing) in the opaque pass, so that they set the depth buffer and are never blended.</a:t>
            </a:r>
          </a:p>
          <a:p>
            <a:r>
              <a:rPr lang="en-US" sz="2000" dirty="0" smtClean="0"/>
              <a:t>On GPUs that do not support MRT with different render target precision, make two passes to avoid allocating RT1 at high precision</a:t>
            </a:r>
          </a:p>
          <a:p>
            <a:r>
              <a:rPr lang="en-US" sz="2000" dirty="0" smtClean="0"/>
              <a:t>On GPUs that do not support per-render target blend modes (e.g., DX9), instead use: </a:t>
            </a:r>
          </a:p>
          <a:p>
            <a:pPr lvl="1"/>
            <a:r>
              <a:rPr lang="en-US" sz="1800" dirty="0" smtClean="0"/>
              <a:t>separate alpha blending with color blend = [ONE, ONE] and alpha blend = [ZERO, ONE_MINUS_SRC_ALPHA]</a:t>
            </a:r>
          </a:p>
          <a:p>
            <a:pPr lvl="1"/>
            <a:r>
              <a:rPr lang="en-US" sz="1800" dirty="0" smtClean="0"/>
              <a:t>RT0 = vec4(C*w, a) and RT1 = vec4(vec3(a*w), 1)</a:t>
            </a:r>
          </a:p>
          <a:p>
            <a:endParaRPr lang="en-US" sz="2000" dirty="0"/>
          </a:p>
        </p:txBody>
      </p:sp>
    </p:spTree>
    <p:extLst>
      <p:ext uri="{BB962C8B-B14F-4D97-AF65-F5344CB8AC3E}">
        <p14:creationId xmlns:p14="http://schemas.microsoft.com/office/powerpoint/2010/main" val="206242166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Debugging Advice</a:t>
            </a:r>
            <a:endParaRPr lang="en-US" dirty="0"/>
          </a:p>
        </p:txBody>
      </p:sp>
      <p:sp>
        <p:nvSpPr>
          <p:cNvPr id="3" name="Content Placeholder 2"/>
          <p:cNvSpPr>
            <a:spLocks noGrp="1"/>
          </p:cNvSpPr>
          <p:nvPr>
            <p:ph idx="1"/>
          </p:nvPr>
        </p:nvSpPr>
        <p:spPr>
          <a:xfrm>
            <a:off x="0" y="1066800"/>
            <a:ext cx="9144000" cy="5715000"/>
          </a:xfrm>
        </p:spPr>
        <p:txBody>
          <a:bodyPr>
            <a:noAutofit/>
          </a:bodyPr>
          <a:lstStyle/>
          <a:p>
            <a:r>
              <a:rPr lang="en-US" sz="1900" dirty="0" smtClean="0">
                <a:latin typeface="Times New Roman" panose="02020603050405020304" pitchFamily="18" charset="0"/>
                <a:cs typeface="Times New Roman" panose="02020603050405020304" pitchFamily="18" charset="0"/>
              </a:rPr>
              <a:t>Make sure that you’re using the March’14 version of the paper. The December’13 version has an error in equations 7-10 where coverage adds to instead of scaling the depth weight.</a:t>
            </a:r>
          </a:p>
          <a:p>
            <a:r>
              <a:rPr lang="en-US" sz="1900" dirty="0" smtClean="0">
                <a:latin typeface="Times New Roman" panose="02020603050405020304" pitchFamily="18" charset="0"/>
                <a:cs typeface="Times New Roman" panose="02020603050405020304" pitchFamily="18" charset="0"/>
              </a:rPr>
              <a:t>Verify that you can reproduce the image on the previous slide using the same constants.</a:t>
            </a:r>
          </a:p>
          <a:p>
            <a:r>
              <a:rPr lang="en-US" sz="1900" dirty="0" smtClean="0">
                <a:latin typeface="Times New Roman" panose="02020603050405020304" pitchFamily="18" charset="0"/>
                <a:cs typeface="Times New Roman" panose="02020603050405020304" pitchFamily="18" charset="0"/>
              </a:rPr>
              <a:t>If blended </a:t>
            </a:r>
            <a:r>
              <a:rPr lang="en-US" sz="1900" dirty="0" err="1" smtClean="0">
                <a:latin typeface="Times New Roman" panose="02020603050405020304" pitchFamily="18" charset="0"/>
                <a:cs typeface="Times New Roman" panose="02020603050405020304" pitchFamily="18" charset="0"/>
              </a:rPr>
              <a:t>transparents</a:t>
            </a:r>
            <a:r>
              <a:rPr lang="en-US" sz="1900" dirty="0" smtClean="0">
                <a:latin typeface="Times New Roman" panose="02020603050405020304" pitchFamily="18" charset="0"/>
                <a:cs typeface="Times New Roman" panose="02020603050405020304" pitchFamily="18" charset="0"/>
              </a:rPr>
              <a:t> are brighter than before blending, then you probably forgot to use </a:t>
            </a:r>
            <a:r>
              <a:rPr lang="en-US" sz="1900" dirty="0" err="1" smtClean="0">
                <a:latin typeface="Times New Roman" panose="02020603050405020304" pitchFamily="18" charset="0"/>
                <a:cs typeface="Times New Roman" panose="02020603050405020304" pitchFamily="18" charset="0"/>
              </a:rPr>
              <a:t>premultiplied</a:t>
            </a:r>
            <a:r>
              <a:rPr lang="en-US" sz="1900" dirty="0" smtClean="0">
                <a:latin typeface="Times New Roman" panose="02020603050405020304" pitchFamily="18" charset="0"/>
                <a:cs typeface="Times New Roman" panose="02020603050405020304" pitchFamily="18" charset="0"/>
              </a:rPr>
              <a:t> alpha in the fragment </a:t>
            </a:r>
            <a:r>
              <a:rPr lang="en-US" sz="1900" dirty="0" err="1" smtClean="0">
                <a:latin typeface="Times New Roman" panose="02020603050405020304" pitchFamily="18" charset="0"/>
                <a:cs typeface="Times New Roman" panose="02020603050405020304" pitchFamily="18" charset="0"/>
              </a:rPr>
              <a:t>shader</a:t>
            </a:r>
            <a:r>
              <a:rPr lang="en-US" sz="1900" dirty="0" smtClean="0">
                <a:latin typeface="Times New Roman" panose="02020603050405020304" pitchFamily="18" charset="0"/>
                <a:cs typeface="Times New Roman" panose="02020603050405020304" pitchFamily="18" charset="0"/>
              </a:rPr>
              <a:t> output. </a:t>
            </a:r>
          </a:p>
          <a:p>
            <a:r>
              <a:rPr lang="en-US" sz="1900" dirty="0" smtClean="0">
                <a:latin typeface="Times New Roman" panose="02020603050405020304" pitchFamily="18" charset="0"/>
                <a:cs typeface="Times New Roman" panose="02020603050405020304" pitchFamily="18" charset="0"/>
              </a:rPr>
              <a:t>Be sure not to gamma encode until after compositing.</a:t>
            </a:r>
          </a:p>
          <a:p>
            <a:r>
              <a:rPr lang="en-US" sz="1900" dirty="0" smtClean="0">
                <a:latin typeface="Times New Roman" panose="02020603050405020304" pitchFamily="18" charset="0"/>
                <a:cs typeface="Times New Roman" panose="02020603050405020304" pitchFamily="18" charset="0"/>
              </a:rPr>
              <a:t>“Primary color” saturation and black areas indicate overflow or underflow in the </a:t>
            </a:r>
            <a:r>
              <a:rPr lang="en-US" sz="1900" dirty="0" err="1" smtClean="0">
                <a:latin typeface="Times New Roman" panose="02020603050405020304" pitchFamily="18" charset="0"/>
                <a:cs typeface="Times New Roman" panose="02020603050405020304" pitchFamily="18" charset="0"/>
              </a:rPr>
              <a:t>accumTexture</a:t>
            </a:r>
            <a:r>
              <a:rPr lang="en-US" sz="1900" dirty="0" smtClean="0">
                <a:latin typeface="Times New Roman" panose="02020603050405020304" pitchFamily="18" charset="0"/>
                <a:cs typeface="Times New Roman" panose="02020603050405020304" pitchFamily="18" charset="0"/>
              </a:rPr>
              <a:t>. Ensure that the weights are clamped to a usable range.</a:t>
            </a:r>
          </a:p>
          <a:p>
            <a:r>
              <a:rPr lang="en-US" sz="1900" dirty="0" smtClean="0">
                <a:latin typeface="Times New Roman" panose="02020603050405020304" pitchFamily="18" charset="0"/>
                <a:cs typeface="Times New Roman" panose="02020603050405020304" pitchFamily="18" charset="0"/>
              </a:rPr>
              <a:t>Black areas that grow into squares under post processing (e.g., bloom, depth of field) are </a:t>
            </a:r>
            <a:r>
              <a:rPr lang="en-US" sz="1900" dirty="0" err="1" smtClean="0">
                <a:latin typeface="Times New Roman" panose="02020603050405020304" pitchFamily="18" charset="0"/>
                <a:cs typeface="Times New Roman" panose="02020603050405020304" pitchFamily="18" charset="0"/>
              </a:rPr>
              <a:t>NaN</a:t>
            </a:r>
            <a:r>
              <a:rPr lang="en-US" sz="1900" dirty="0" smtClean="0">
                <a:latin typeface="Times New Roman" panose="02020603050405020304" pitchFamily="18" charset="0"/>
                <a:cs typeface="Times New Roman" panose="02020603050405020304" pitchFamily="18" charset="0"/>
              </a:rPr>
              <a:t> outputs propagating. Be sure to avoid dividing by zero when computing the weights.</a:t>
            </a:r>
          </a:p>
          <a:p>
            <a:r>
              <a:rPr lang="en-US" sz="1900" dirty="0" smtClean="0">
                <a:latin typeface="Times New Roman" panose="02020603050405020304" pitchFamily="18" charset="0"/>
                <a:cs typeface="Times New Roman" panose="02020603050405020304" pitchFamily="18" charset="0"/>
              </a:rPr>
              <a:t>Decrease the coverage of particles that are close to the camera or at glancing angles to avoid sudden intensity jumps when flying through clouds.</a:t>
            </a:r>
          </a:p>
          <a:p>
            <a:r>
              <a:rPr lang="en-US" sz="1900" dirty="0" smtClean="0">
                <a:latin typeface="Times New Roman" panose="02020603050405020304" pitchFamily="18" charset="0"/>
                <a:cs typeface="Times New Roman" panose="02020603050405020304" pitchFamily="18" charset="0"/>
              </a:rPr>
              <a:t>Note that emissive </a:t>
            </a:r>
            <a:r>
              <a:rPr lang="en-US" sz="1900" dirty="0">
                <a:latin typeface="Times New Roman" panose="02020603050405020304" pitchFamily="18" charset="0"/>
                <a:cs typeface="Times New Roman" panose="02020603050405020304" pitchFamily="18" charset="0"/>
              </a:rPr>
              <a:t>surfaces </a:t>
            </a:r>
            <a:r>
              <a:rPr lang="en-US" sz="1900" dirty="0" smtClean="0">
                <a:latin typeface="Times New Roman" panose="02020603050405020304" pitchFamily="18" charset="0"/>
                <a:cs typeface="Times New Roman" panose="02020603050405020304" pitchFamily="18" charset="0"/>
              </a:rPr>
              <a:t>may have </a:t>
            </a:r>
            <a:r>
              <a:rPr lang="en-US" sz="1900" dirty="0">
                <a:latin typeface="Times New Roman" panose="02020603050405020304" pitchFamily="18" charset="0"/>
                <a:cs typeface="Times New Roman" panose="02020603050405020304" pitchFamily="18" charset="0"/>
              </a:rPr>
              <a:t>color channels with higher magnitude than their alpha channel</a:t>
            </a:r>
            <a:r>
              <a:rPr lang="en-US" sz="1900" dirty="0" smtClean="0">
                <a:latin typeface="Times New Roman" panose="02020603050405020304" pitchFamily="18" charset="0"/>
                <a:cs typeface="Times New Roman" panose="02020603050405020304" pitchFamily="18" charset="0"/>
              </a:rPr>
              <a:t>.</a:t>
            </a:r>
          </a:p>
          <a:p>
            <a:r>
              <a:rPr lang="en-US" sz="1900" dirty="0" smtClean="0">
                <a:latin typeface="Times New Roman" panose="02020603050405020304" pitchFamily="18" charset="0"/>
                <a:cs typeface="Times New Roman" panose="02020603050405020304" pitchFamily="18" charset="0"/>
              </a:rPr>
              <a:t>Debug using RGBA32F textures and switch to RGBA16F+R8 once fully tested; 16-bit floats easily over and underflow and it is hard to debug.</a:t>
            </a:r>
            <a:endParaRPr lang="en-US"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551543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Sorted Transparency Artifacts</a:t>
            </a:r>
            <a:endParaRPr lang="en-US" dirty="0"/>
          </a:p>
        </p:txBody>
      </p:sp>
      <p:sp>
        <p:nvSpPr>
          <p:cNvPr id="4" name="TextBox 3"/>
          <p:cNvSpPr txBox="1"/>
          <p:nvPr/>
        </p:nvSpPr>
        <p:spPr>
          <a:xfrm>
            <a:off x="533400" y="990600"/>
            <a:ext cx="7943476" cy="369332"/>
          </a:xfrm>
          <a:prstGeom prst="rect">
            <a:avLst/>
          </a:prstGeom>
          <a:noFill/>
        </p:spPr>
        <p:txBody>
          <a:bodyPr wrap="none" rtlCol="0">
            <a:spAutoFit/>
          </a:bodyPr>
          <a:lstStyle/>
          <a:p>
            <a:r>
              <a:rPr lang="en-US" dirty="0" smtClean="0"/>
              <a:t>This is a case where weighted, blended OIT is </a:t>
            </a:r>
            <a:r>
              <a:rPr lang="en-US" i="1" dirty="0" smtClean="0"/>
              <a:t>better</a:t>
            </a:r>
            <a:r>
              <a:rPr lang="en-US" dirty="0" smtClean="0"/>
              <a:t> than sorted OVER compositing.</a:t>
            </a:r>
            <a:endParaRPr lang="en-US" dirty="0"/>
          </a:p>
        </p:txBody>
      </p:sp>
      <p:pic>
        <p:nvPicPr>
          <p:cNvPr id="5" name="sorted-po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714500"/>
            <a:ext cx="9144000" cy="5143500"/>
          </a:xfrm>
          <a:prstGeom prst="rect">
            <a:avLst/>
          </a:prstGeom>
        </p:spPr>
      </p:pic>
    </p:spTree>
    <p:extLst>
      <p:ext uri="{BB962C8B-B14F-4D97-AF65-F5344CB8AC3E}">
        <p14:creationId xmlns:p14="http://schemas.microsoft.com/office/powerpoint/2010/main" val="263736590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repeatCount="indefinite" fill="hold" display="0">
                  <p:stCondLst>
                    <p:cond delay="indefinite"/>
                  </p:stCondLst>
                </p:cTn>
                <p:tgtEl>
                  <p:spTgt spid="5"/>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he Art of Smoke Bombs and Fireworks by Olaf Breuning fireworks "/>
          <p:cNvPicPr>
            <a:picLocks noChangeAspect="1" noChangeArrowheads="1"/>
          </p:cNvPicPr>
          <p:nvPr/>
        </p:nvPicPr>
        <p:blipFill rotWithShape="1">
          <a:blip r:embed="rId2">
            <a:extLst>
              <a:ext uri="{28A0092B-C50C-407E-A947-70E740481C1C}">
                <a14:useLocalDpi xmlns:a14="http://schemas.microsoft.com/office/drawing/2010/main" val="0"/>
              </a:ext>
            </a:extLst>
          </a:blip>
          <a:srcRect b="5063"/>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6165501"/>
            <a:ext cx="3228256" cy="646331"/>
          </a:xfrm>
          <a:prstGeom prst="rect">
            <a:avLst/>
          </a:prstGeom>
        </p:spPr>
        <p:txBody>
          <a:bodyPr wrap="none">
            <a:spAutoFit/>
          </a:bodyPr>
          <a:lstStyle/>
          <a:p>
            <a:r>
              <a:rPr lang="en-US" dirty="0" smtClean="0">
                <a:solidFill>
                  <a:schemeClr val="bg1"/>
                </a:solidFill>
              </a:rPr>
              <a:t>Photograph by Olaf </a:t>
            </a:r>
            <a:r>
              <a:rPr lang="en-US" dirty="0" err="1" smtClean="0">
                <a:solidFill>
                  <a:schemeClr val="bg1"/>
                </a:solidFill>
              </a:rPr>
              <a:t>Breuning</a:t>
            </a:r>
            <a:endParaRPr lang="en-US" dirty="0">
              <a:solidFill>
                <a:schemeClr val="bg1"/>
              </a:solidFill>
            </a:endParaRPr>
          </a:p>
          <a:p>
            <a:r>
              <a:rPr lang="en-US" dirty="0" smtClean="0">
                <a:solidFill>
                  <a:schemeClr val="bg1"/>
                </a:solidFill>
              </a:rPr>
              <a:t>http</a:t>
            </a:r>
            <a:r>
              <a:rPr lang="en-US" dirty="0">
                <a:solidFill>
                  <a:schemeClr val="bg1"/>
                </a:solidFill>
              </a:rPr>
              <a:t>://olafbreuning.tumblr.com/</a:t>
            </a:r>
          </a:p>
        </p:txBody>
      </p:sp>
    </p:spTree>
    <p:extLst>
      <p:ext uri="{BB962C8B-B14F-4D97-AF65-F5344CB8AC3E}">
        <p14:creationId xmlns:p14="http://schemas.microsoft.com/office/powerpoint/2010/main" val="271932065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Maximum Depth Complexity</a:t>
            </a:r>
            <a:endParaRPr lang="en-US" dirty="0"/>
          </a:p>
        </p:txBody>
      </p:sp>
      <p:sp>
        <p:nvSpPr>
          <p:cNvPr id="3" name="Content Placeholder 2"/>
          <p:cNvSpPr>
            <a:spLocks noGrp="1"/>
          </p:cNvSpPr>
          <p:nvPr>
            <p:ph idx="1"/>
          </p:nvPr>
        </p:nvSpPr>
        <p:spPr>
          <a:xfrm>
            <a:off x="457200" y="1295400"/>
            <a:ext cx="8229600" cy="4724400"/>
          </a:xfrm>
        </p:spPr>
        <p:txBody>
          <a:bodyPr>
            <a:normAutofit fontScale="85000" lnSpcReduction="20000"/>
          </a:bodyPr>
          <a:lstStyle/>
          <a:p>
            <a:pPr marL="0" lvl="1" indent="0" algn="ctr">
              <a:buNone/>
            </a:pPr>
            <a:r>
              <a:rPr lang="en-US" dirty="0">
                <a:solidFill>
                  <a:schemeClr val="bg1">
                    <a:lumMod val="65000"/>
                  </a:schemeClr>
                </a:solidFill>
              </a:rPr>
              <a:t>1920 x 1080 = 2 </a:t>
            </a:r>
            <a:r>
              <a:rPr lang="en-US" dirty="0" err="1">
                <a:solidFill>
                  <a:schemeClr val="bg1">
                    <a:lumMod val="65000"/>
                  </a:schemeClr>
                </a:solidFill>
              </a:rPr>
              <a:t>Mpix</a:t>
            </a:r>
            <a:r>
              <a:rPr lang="en-US" dirty="0">
                <a:solidFill>
                  <a:schemeClr val="bg1">
                    <a:lumMod val="65000"/>
                  </a:schemeClr>
                </a:solidFill>
              </a:rPr>
              <a:t>:  345 bytes/pixel/frame</a:t>
            </a:r>
          </a:p>
          <a:p>
            <a:endParaRPr lang="en-US" dirty="0" smtClean="0"/>
          </a:p>
          <a:p>
            <a:r>
              <a:rPr lang="en-US" b="1" dirty="0" smtClean="0"/>
              <a:t>4-layer RGBA8 </a:t>
            </a:r>
            <a:r>
              <a:rPr lang="en-US" b="1" i="1" dirty="0" smtClean="0"/>
              <a:t>k-</a:t>
            </a:r>
            <a:r>
              <a:rPr lang="en-US" b="1" dirty="0" smtClean="0"/>
              <a:t>buffer</a:t>
            </a:r>
          </a:p>
          <a:p>
            <a:pPr marL="457200" lvl="1" indent="0">
              <a:buNone/>
            </a:pPr>
            <a:r>
              <a:rPr lang="en-US" sz="2600" dirty="0" smtClean="0">
                <a:solidFill>
                  <a:schemeClr val="bg1">
                    <a:lumMod val="65000"/>
                  </a:schemeClr>
                </a:solidFill>
              </a:rPr>
              <a:t>16 bytes/pixel read,</a:t>
            </a:r>
            <a:r>
              <a:rPr lang="en-US" sz="2600" dirty="0">
                <a:solidFill>
                  <a:schemeClr val="bg1">
                    <a:lumMod val="65000"/>
                  </a:schemeClr>
                </a:solidFill>
              </a:rPr>
              <a:t> </a:t>
            </a:r>
            <a:r>
              <a:rPr lang="en-US" sz="2600" dirty="0" smtClean="0">
                <a:solidFill>
                  <a:schemeClr val="bg1">
                    <a:lumMod val="65000"/>
                  </a:schemeClr>
                </a:solidFill>
              </a:rPr>
              <a:t>16 </a:t>
            </a:r>
            <a:r>
              <a:rPr lang="en-US" sz="2600" dirty="0">
                <a:solidFill>
                  <a:schemeClr val="bg1">
                    <a:lumMod val="65000"/>
                  </a:schemeClr>
                </a:solidFill>
              </a:rPr>
              <a:t>bytes/pixel </a:t>
            </a:r>
            <a:r>
              <a:rPr lang="en-US" sz="2600" dirty="0" smtClean="0">
                <a:solidFill>
                  <a:schemeClr val="bg1">
                    <a:lumMod val="65000"/>
                  </a:schemeClr>
                </a:solidFill>
              </a:rPr>
              <a:t>write, resolve pass</a:t>
            </a:r>
          </a:p>
          <a:p>
            <a:pPr marL="457200" lvl="1" indent="0">
              <a:buNone/>
            </a:pPr>
            <a:r>
              <a:rPr lang="en-US" sz="2600" b="1" dirty="0" smtClean="0"/>
              <a:t>≈ 10 </a:t>
            </a:r>
            <a:r>
              <a:rPr lang="en-US" sz="2600" dirty="0" smtClean="0">
                <a:solidFill>
                  <a:schemeClr val="bg1">
                    <a:lumMod val="65000"/>
                  </a:schemeClr>
                </a:solidFill>
              </a:rPr>
              <a:t>transparent primitives / pixel</a:t>
            </a:r>
          </a:p>
          <a:p>
            <a:pPr lvl="1"/>
            <a:endParaRPr lang="en-US" sz="2600" dirty="0" smtClean="0"/>
          </a:p>
          <a:p>
            <a:r>
              <a:rPr lang="en-US" b="1" dirty="0" smtClean="0"/>
              <a:t>Weighted, Blended OIT at full resolution </a:t>
            </a:r>
            <a:r>
              <a:rPr lang="en-US" dirty="0" smtClean="0"/>
              <a:t>[glass]</a:t>
            </a:r>
          </a:p>
          <a:p>
            <a:pPr marL="457200" lvl="1" indent="0">
              <a:buNone/>
            </a:pPr>
            <a:r>
              <a:rPr lang="en-US" sz="2600" dirty="0" smtClean="0">
                <a:solidFill>
                  <a:schemeClr val="bg1">
                    <a:lumMod val="65000"/>
                  </a:schemeClr>
                </a:solidFill>
              </a:rPr>
              <a:t>9 bytes/pixel read &amp; write, resolve pass</a:t>
            </a:r>
          </a:p>
          <a:p>
            <a:pPr marL="457200" lvl="1" indent="0">
              <a:buNone/>
            </a:pPr>
            <a:r>
              <a:rPr lang="en-US" sz="2600" b="1" dirty="0"/>
              <a:t>≈ </a:t>
            </a:r>
            <a:r>
              <a:rPr lang="en-US" sz="2600" b="1" dirty="0" smtClean="0"/>
              <a:t>20 </a:t>
            </a:r>
            <a:r>
              <a:rPr lang="en-US" sz="2600" dirty="0" smtClean="0">
                <a:solidFill>
                  <a:schemeClr val="bg1">
                    <a:lumMod val="65000"/>
                  </a:schemeClr>
                </a:solidFill>
              </a:rPr>
              <a:t>transparent </a:t>
            </a:r>
            <a:r>
              <a:rPr lang="en-US" sz="2600" dirty="0">
                <a:solidFill>
                  <a:schemeClr val="bg1">
                    <a:lumMod val="65000"/>
                  </a:schemeClr>
                </a:solidFill>
              </a:rPr>
              <a:t>primitives / pixel</a:t>
            </a:r>
          </a:p>
          <a:p>
            <a:pPr lvl="1"/>
            <a:endParaRPr lang="en-US" sz="2600" b="1" dirty="0" smtClean="0"/>
          </a:p>
          <a:p>
            <a:r>
              <a:rPr lang="en-US" b="1" dirty="0" smtClean="0"/>
              <a:t>Weighted, Blended OIT at ¼ resolution </a:t>
            </a:r>
            <a:r>
              <a:rPr lang="en-US" dirty="0" smtClean="0"/>
              <a:t>[smoke]</a:t>
            </a:r>
          </a:p>
          <a:p>
            <a:pPr marL="457200" lvl="1" indent="0">
              <a:buNone/>
            </a:pPr>
            <a:r>
              <a:rPr lang="en-US" sz="2600" dirty="0" smtClean="0">
                <a:solidFill>
                  <a:schemeClr val="bg1">
                    <a:lumMod val="65000"/>
                  </a:schemeClr>
                </a:solidFill>
              </a:rPr>
              <a:t>0.56 </a:t>
            </a:r>
            <a:r>
              <a:rPr lang="en-US" sz="2600" dirty="0">
                <a:solidFill>
                  <a:schemeClr val="bg1">
                    <a:lumMod val="65000"/>
                  </a:schemeClr>
                </a:solidFill>
              </a:rPr>
              <a:t>bytes/pixel read &amp; write, resolve pass</a:t>
            </a:r>
          </a:p>
          <a:p>
            <a:pPr marL="457200" lvl="1" indent="0">
              <a:buNone/>
            </a:pPr>
            <a:r>
              <a:rPr lang="en-US" sz="2600" b="1" dirty="0" smtClean="0"/>
              <a:t>≈ 320</a:t>
            </a:r>
            <a:r>
              <a:rPr lang="en-US" sz="2600" dirty="0" smtClean="0"/>
              <a:t> </a:t>
            </a:r>
            <a:r>
              <a:rPr lang="en-US" sz="2600" dirty="0">
                <a:solidFill>
                  <a:schemeClr val="bg1">
                    <a:lumMod val="65000"/>
                  </a:schemeClr>
                </a:solidFill>
              </a:rPr>
              <a:t>transparent primitives / pixel</a:t>
            </a:r>
          </a:p>
          <a:p>
            <a:pPr lvl="1"/>
            <a:endParaRPr lang="en-US" sz="2600" b="1" dirty="0" smtClean="0"/>
          </a:p>
          <a:p>
            <a:endParaRPr lang="en-US" dirty="0"/>
          </a:p>
        </p:txBody>
      </p:sp>
    </p:spTree>
    <p:extLst>
      <p:ext uri="{BB962C8B-B14F-4D97-AF65-F5344CB8AC3E}">
        <p14:creationId xmlns:p14="http://schemas.microsoft.com/office/powerpoint/2010/main" val="343378375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Complexity &lt; 10</a:t>
            </a:r>
            <a:endParaRPr lang="en-US" dirty="0"/>
          </a:p>
        </p:txBody>
      </p:sp>
      <p:sp>
        <p:nvSpPr>
          <p:cNvPr id="3" name="Content Placeholder 2"/>
          <p:cNvSpPr>
            <a:spLocks noGrp="1"/>
          </p:cNvSpPr>
          <p:nvPr>
            <p:ph idx="1"/>
          </p:nvPr>
        </p:nvSpPr>
        <p:spPr/>
        <p:txBody>
          <a:bodyPr/>
          <a:lstStyle/>
          <a:p>
            <a:endParaRPr lang="en-US"/>
          </a:p>
        </p:txBody>
      </p:sp>
      <p:pic>
        <p:nvPicPr>
          <p:cNvPr id="6146" name="Picture 2" descr="http://i.kinja-img.com/gawker-media/image/upload/t_ku-xlarge/1912k49jzjm2rjp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47745"/>
            <a:ext cx="9144000" cy="5143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95800" y="4876800"/>
            <a:ext cx="184731" cy="369332"/>
          </a:xfrm>
          <a:prstGeom prst="rect">
            <a:avLst/>
          </a:prstGeom>
          <a:noFill/>
        </p:spPr>
        <p:txBody>
          <a:bodyPr wrap="none" rtlCol="0">
            <a:spAutoFit/>
          </a:bodyPr>
          <a:lstStyle/>
          <a:p>
            <a:endParaRPr lang="en-US" dirty="0"/>
          </a:p>
        </p:txBody>
      </p:sp>
      <p:grpSp>
        <p:nvGrpSpPr>
          <p:cNvPr id="6" name="Group 5"/>
          <p:cNvGrpSpPr/>
          <p:nvPr/>
        </p:nvGrpSpPr>
        <p:grpSpPr>
          <a:xfrm>
            <a:off x="4343400" y="1928446"/>
            <a:ext cx="4800600" cy="3098801"/>
            <a:chOff x="4343400" y="1928446"/>
            <a:chExt cx="4800600" cy="3098801"/>
          </a:xfrm>
          <a:effectLst>
            <a:outerShdw blurRad="50800" dist="38100" dir="5400000" algn="t" rotWithShape="0">
              <a:prstClr val="black">
                <a:alpha val="40000"/>
              </a:prstClr>
            </a:outerShdw>
          </a:effectLst>
        </p:grpSpPr>
        <p:pic>
          <p:nvPicPr>
            <p:cNvPr id="6148" name="Picture 4" descr="http://images.thecarconnection.com/lrg/ford-focus-st-and-jaguar-xfr-to-recreate-the-sweeney-chase-scene-at-goodwood_100385697_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928446"/>
              <a:ext cx="4648200" cy="30988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343400" y="4553710"/>
              <a:ext cx="4800600" cy="461665"/>
            </a:xfrm>
            <a:prstGeom prst="rect">
              <a:avLst/>
            </a:prstGeom>
            <a:noFill/>
          </p:spPr>
          <p:txBody>
            <a:bodyPr wrap="square" rtlCol="0">
              <a:spAutoFit/>
            </a:bodyPr>
            <a:lstStyle/>
            <a:p>
              <a:r>
                <a:rPr lang="en-US" sz="1200" dirty="0">
                  <a:solidFill>
                    <a:schemeClr val="bg1"/>
                  </a:solidFill>
                </a:rPr>
                <a:t>http://images.thecarconnection.com/lrg/ford-focus-st-and-jaguar-xfr-to-recreate-the-sweeney-chase-scene-at-goodwood_100385697_l.jpg</a:t>
              </a:r>
            </a:p>
          </p:txBody>
        </p:sp>
      </p:grpSp>
    </p:spTree>
    <p:extLst>
      <p:ext uri="{BB962C8B-B14F-4D97-AF65-F5344CB8AC3E}">
        <p14:creationId xmlns:p14="http://schemas.microsoft.com/office/powerpoint/2010/main" val="9986962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Complexity</a:t>
            </a:r>
            <a:r>
              <a:rPr lang="en-US" b="1" dirty="0"/>
              <a:t> </a:t>
            </a:r>
            <a:r>
              <a:rPr lang="en-US" dirty="0" smtClean="0"/>
              <a:t>≈ 40</a:t>
            </a:r>
            <a:endParaRPr lang="en-US" dirty="0"/>
          </a:p>
        </p:txBody>
      </p:sp>
      <p:sp>
        <p:nvSpPr>
          <p:cNvPr id="3" name="Content Placeholder 2"/>
          <p:cNvSpPr>
            <a:spLocks noGrp="1"/>
          </p:cNvSpPr>
          <p:nvPr>
            <p:ph idx="1"/>
          </p:nvPr>
        </p:nvSpPr>
        <p:spPr/>
        <p:txBody>
          <a:bodyPr/>
          <a:lstStyle/>
          <a:p>
            <a:endParaRPr lang="en-US"/>
          </a:p>
        </p:txBody>
      </p:sp>
      <p:grpSp>
        <p:nvGrpSpPr>
          <p:cNvPr id="4" name="Group 3"/>
          <p:cNvGrpSpPr/>
          <p:nvPr/>
        </p:nvGrpSpPr>
        <p:grpSpPr>
          <a:xfrm>
            <a:off x="0" y="1600200"/>
            <a:ext cx="9144000" cy="5257800"/>
            <a:chOff x="1040568" y="990600"/>
            <a:chExt cx="8591761" cy="4832866"/>
          </a:xfrm>
        </p:grpSpPr>
        <p:pic>
          <p:nvPicPr>
            <p:cNvPr id="5" name="Picture 4" descr="http://www.dsogaming.com/wp-content/uploads/2012/11/000808irr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568" y="990600"/>
              <a:ext cx="8591761" cy="483286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046430" y="5084802"/>
              <a:ext cx="4572000" cy="678965"/>
            </a:xfrm>
            <a:prstGeom prst="rect">
              <a:avLst/>
            </a:prstGeom>
          </p:spPr>
          <p:txBody>
            <a:bodyPr>
              <a:spAutoFit/>
            </a:bodyPr>
            <a:lstStyle/>
            <a:p>
              <a:r>
                <a:rPr lang="en-US" dirty="0" smtClean="0">
                  <a:solidFill>
                    <a:schemeClr val="bg1"/>
                  </a:solidFill>
                </a:rPr>
                <a:t>Jungle rendered in </a:t>
              </a:r>
              <a:r>
                <a:rPr lang="en-US" i="1" dirty="0" err="1" smtClean="0">
                  <a:solidFill>
                    <a:schemeClr val="bg1"/>
                  </a:solidFill>
                </a:rPr>
                <a:t>CryEngine</a:t>
              </a:r>
              <a:r>
                <a:rPr lang="en-US" i="1" dirty="0" smtClean="0">
                  <a:solidFill>
                    <a:schemeClr val="bg1"/>
                  </a:solidFill>
                </a:rPr>
                <a:t> 3</a:t>
              </a:r>
            </a:p>
            <a:p>
              <a:r>
                <a:rPr lang="en-US" sz="1200" dirty="0" smtClean="0">
                  <a:solidFill>
                    <a:schemeClr val="bg1"/>
                  </a:solidFill>
                </a:rPr>
                <a:t>http</a:t>
              </a:r>
              <a:r>
                <a:rPr lang="en-US" sz="1200" dirty="0">
                  <a:solidFill>
                    <a:schemeClr val="bg1"/>
                  </a:solidFill>
                </a:rPr>
                <a:t>://www.dsogaming.com/news/weekly-cryengine-3-gallery-october-28-november-3-what-stealth-games-could-look-like-on-ce3/</a:t>
              </a:r>
            </a:p>
          </p:txBody>
        </p:sp>
      </p:grpSp>
      <p:grpSp>
        <p:nvGrpSpPr>
          <p:cNvPr id="8" name="Group 7"/>
          <p:cNvGrpSpPr/>
          <p:nvPr/>
        </p:nvGrpSpPr>
        <p:grpSpPr>
          <a:xfrm>
            <a:off x="4267200" y="2025134"/>
            <a:ext cx="4507442" cy="2535436"/>
            <a:chOff x="3962400" y="2209800"/>
            <a:chExt cx="4507442" cy="2535436"/>
          </a:xfrm>
        </p:grpSpPr>
        <p:pic>
          <p:nvPicPr>
            <p:cNvPr id="4100" name="Picture 4" descr="http://www.travelsupermarket.com/blog/wp-content/uploads/2011/12/Daytime_pandor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0" y="2209800"/>
              <a:ext cx="4507442" cy="2535436"/>
            </a:xfrm>
            <a:prstGeom prst="rect">
              <a:avLst/>
            </a:prstGeom>
            <a:noFill/>
            <a:ln>
              <a:solidFill>
                <a:schemeClr val="bg1"/>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62400" y="4375904"/>
              <a:ext cx="801886" cy="369332"/>
            </a:xfrm>
            <a:prstGeom prst="rect">
              <a:avLst/>
            </a:prstGeom>
            <a:noFill/>
          </p:spPr>
          <p:txBody>
            <a:bodyPr wrap="none" rtlCol="0">
              <a:spAutoFit/>
            </a:bodyPr>
            <a:lstStyle/>
            <a:p>
              <a:r>
                <a:rPr lang="en-US" i="1" dirty="0" smtClean="0">
                  <a:solidFill>
                    <a:schemeClr val="bg1"/>
                  </a:solidFill>
                </a:rPr>
                <a:t>Avatar</a:t>
              </a:r>
              <a:endParaRPr lang="en-US" i="1" dirty="0">
                <a:solidFill>
                  <a:schemeClr val="bg1"/>
                </a:solidFill>
              </a:endParaRPr>
            </a:p>
          </p:txBody>
        </p:sp>
      </p:grpSp>
    </p:spTree>
    <p:extLst>
      <p:ext uri="{BB962C8B-B14F-4D97-AF65-F5344CB8AC3E}">
        <p14:creationId xmlns:p14="http://schemas.microsoft.com/office/powerpoint/2010/main" val="29412612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Complexity</a:t>
            </a:r>
            <a:r>
              <a:rPr lang="en-US" dirty="0"/>
              <a:t> </a:t>
            </a:r>
            <a:r>
              <a:rPr lang="en-US" dirty="0" smtClean="0"/>
              <a:t>&gt; 100</a:t>
            </a:r>
            <a:endParaRPr lang="en-US" dirty="0"/>
          </a:p>
        </p:txBody>
      </p:sp>
      <p:sp>
        <p:nvSpPr>
          <p:cNvPr id="3" name="Content Placeholder 2"/>
          <p:cNvSpPr>
            <a:spLocks noGrp="1"/>
          </p:cNvSpPr>
          <p:nvPr>
            <p:ph idx="1"/>
          </p:nvPr>
        </p:nvSpPr>
        <p:spPr/>
        <p:txBody>
          <a:bodyPr/>
          <a:lstStyle/>
          <a:p>
            <a:endParaRPr lang="en-US"/>
          </a:p>
        </p:txBody>
      </p:sp>
      <p:pic>
        <p:nvPicPr>
          <p:cNvPr id="3074" name="Picture 2" descr="http://images.eurogamer.net/2013/articles/a/1/5/6/9/0/1/1/BF4_2_copy.bm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6400"/>
            <a:ext cx="9206314" cy="517855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0" y="5947158"/>
            <a:ext cx="1318566" cy="369332"/>
          </a:xfrm>
          <a:prstGeom prst="rect">
            <a:avLst/>
          </a:prstGeom>
          <a:noFill/>
        </p:spPr>
        <p:txBody>
          <a:bodyPr wrap="none" rtlCol="0">
            <a:spAutoFit/>
          </a:bodyPr>
          <a:lstStyle/>
          <a:p>
            <a:r>
              <a:rPr lang="en-US" i="1" dirty="0" smtClean="0">
                <a:solidFill>
                  <a:schemeClr val="bg1"/>
                </a:solidFill>
              </a:rPr>
              <a:t>Battlefield 4</a:t>
            </a:r>
            <a:endParaRPr lang="en-US" i="1" dirty="0">
              <a:solidFill>
                <a:schemeClr val="bg1"/>
              </a:solidFill>
            </a:endParaRPr>
          </a:p>
        </p:txBody>
      </p:sp>
      <p:grpSp>
        <p:nvGrpSpPr>
          <p:cNvPr id="9" name="Group 8"/>
          <p:cNvGrpSpPr/>
          <p:nvPr/>
        </p:nvGrpSpPr>
        <p:grpSpPr>
          <a:xfrm>
            <a:off x="3810000" y="1775365"/>
            <a:ext cx="5223894" cy="3153382"/>
            <a:chOff x="3352800" y="2113919"/>
            <a:chExt cx="5223894" cy="3153382"/>
          </a:xfrm>
          <a:effectLst>
            <a:outerShdw blurRad="50800" dist="38100" dir="5400000" algn="t" rotWithShape="0">
              <a:prstClr val="black">
                <a:alpha val="40000"/>
              </a:prstClr>
            </a:outerShdw>
          </a:effectLst>
        </p:grpSpPr>
        <p:pic>
          <p:nvPicPr>
            <p:cNvPr id="3076" name="Picture 4" descr="http://www.reelgood.com.au/wp-content/uploads/2013/04/transformers_2_explosion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800" y="2113919"/>
              <a:ext cx="5223894" cy="31533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352800" y="4928747"/>
              <a:ext cx="5223894" cy="338554"/>
            </a:xfrm>
            <a:prstGeom prst="rect">
              <a:avLst/>
            </a:prstGeom>
          </p:spPr>
          <p:txBody>
            <a:bodyPr wrap="square">
              <a:spAutoFit/>
            </a:bodyPr>
            <a:lstStyle/>
            <a:p>
              <a:r>
                <a:rPr lang="en-US" sz="1600" dirty="0"/>
                <a:t>http://www.reelgood.com.au/reelgood-favourites-action/</a:t>
              </a:r>
            </a:p>
          </p:txBody>
        </p:sp>
      </p:grpSp>
    </p:spTree>
    <p:extLst>
      <p:ext uri="{BB962C8B-B14F-4D97-AF65-F5344CB8AC3E}">
        <p14:creationId xmlns:p14="http://schemas.microsoft.com/office/powerpoint/2010/main" val="2890362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Maximum Depth Complexity</a:t>
            </a:r>
            <a:endParaRPr lang="en-US" dirty="0"/>
          </a:p>
        </p:txBody>
      </p:sp>
      <p:sp>
        <p:nvSpPr>
          <p:cNvPr id="3" name="Content Placeholder 2"/>
          <p:cNvSpPr>
            <a:spLocks noGrp="1"/>
          </p:cNvSpPr>
          <p:nvPr>
            <p:ph idx="1"/>
          </p:nvPr>
        </p:nvSpPr>
        <p:spPr>
          <a:xfrm>
            <a:off x="457200" y="1295400"/>
            <a:ext cx="8229600" cy="4724400"/>
          </a:xfrm>
        </p:spPr>
        <p:txBody>
          <a:bodyPr>
            <a:normAutofit fontScale="85000" lnSpcReduction="20000"/>
          </a:bodyPr>
          <a:lstStyle/>
          <a:p>
            <a:pPr marL="0" lvl="1" indent="0" algn="ctr">
              <a:buNone/>
            </a:pPr>
            <a:r>
              <a:rPr lang="en-US" dirty="0">
                <a:solidFill>
                  <a:schemeClr val="bg1">
                    <a:lumMod val="65000"/>
                  </a:schemeClr>
                </a:solidFill>
              </a:rPr>
              <a:t>1920 x 1080 = 2 </a:t>
            </a:r>
            <a:r>
              <a:rPr lang="en-US" dirty="0" err="1">
                <a:solidFill>
                  <a:schemeClr val="bg1">
                    <a:lumMod val="65000"/>
                  </a:schemeClr>
                </a:solidFill>
              </a:rPr>
              <a:t>Mpix</a:t>
            </a:r>
            <a:r>
              <a:rPr lang="en-US" dirty="0">
                <a:solidFill>
                  <a:schemeClr val="bg1">
                    <a:lumMod val="65000"/>
                  </a:schemeClr>
                </a:solidFill>
              </a:rPr>
              <a:t>:  345 bytes/pixel/frame</a:t>
            </a:r>
          </a:p>
          <a:p>
            <a:endParaRPr lang="en-US" dirty="0" smtClean="0"/>
          </a:p>
          <a:p>
            <a:r>
              <a:rPr lang="en-US" b="1" dirty="0" smtClean="0"/>
              <a:t>4-layer RGBA8 </a:t>
            </a:r>
            <a:r>
              <a:rPr lang="en-US" b="1" i="1" dirty="0" smtClean="0"/>
              <a:t>k-</a:t>
            </a:r>
            <a:r>
              <a:rPr lang="en-US" b="1" dirty="0" smtClean="0"/>
              <a:t>buffer</a:t>
            </a:r>
          </a:p>
          <a:p>
            <a:pPr marL="457200" lvl="1" indent="0">
              <a:buNone/>
            </a:pPr>
            <a:r>
              <a:rPr lang="en-US" sz="2600" dirty="0" smtClean="0">
                <a:solidFill>
                  <a:schemeClr val="bg1">
                    <a:lumMod val="65000"/>
                  </a:schemeClr>
                </a:solidFill>
              </a:rPr>
              <a:t>16 bytes/pixel read,</a:t>
            </a:r>
            <a:r>
              <a:rPr lang="en-US" sz="2600" dirty="0">
                <a:solidFill>
                  <a:schemeClr val="bg1">
                    <a:lumMod val="65000"/>
                  </a:schemeClr>
                </a:solidFill>
              </a:rPr>
              <a:t> </a:t>
            </a:r>
            <a:r>
              <a:rPr lang="en-US" sz="2600" dirty="0" smtClean="0">
                <a:solidFill>
                  <a:schemeClr val="bg1">
                    <a:lumMod val="65000"/>
                  </a:schemeClr>
                </a:solidFill>
              </a:rPr>
              <a:t>16 </a:t>
            </a:r>
            <a:r>
              <a:rPr lang="en-US" sz="2600" dirty="0">
                <a:solidFill>
                  <a:schemeClr val="bg1">
                    <a:lumMod val="65000"/>
                  </a:schemeClr>
                </a:solidFill>
              </a:rPr>
              <a:t>bytes/pixel </a:t>
            </a:r>
            <a:r>
              <a:rPr lang="en-US" sz="2600" dirty="0" smtClean="0">
                <a:solidFill>
                  <a:schemeClr val="bg1">
                    <a:lumMod val="65000"/>
                  </a:schemeClr>
                </a:solidFill>
              </a:rPr>
              <a:t>write, resolve pass</a:t>
            </a:r>
          </a:p>
          <a:p>
            <a:pPr marL="457200" lvl="1" indent="0">
              <a:buNone/>
            </a:pPr>
            <a:r>
              <a:rPr lang="en-US" sz="2600" b="1" dirty="0" smtClean="0"/>
              <a:t>≈ 10 </a:t>
            </a:r>
            <a:r>
              <a:rPr lang="en-US" sz="2600" dirty="0" smtClean="0">
                <a:solidFill>
                  <a:schemeClr val="bg1">
                    <a:lumMod val="65000"/>
                  </a:schemeClr>
                </a:solidFill>
              </a:rPr>
              <a:t>transparent primitives / pixel</a:t>
            </a:r>
          </a:p>
          <a:p>
            <a:pPr lvl="1"/>
            <a:endParaRPr lang="en-US" sz="2600" dirty="0" smtClean="0"/>
          </a:p>
          <a:p>
            <a:r>
              <a:rPr lang="en-US" b="1" dirty="0" smtClean="0"/>
              <a:t>Weighted, Blended OIT at full resolution </a:t>
            </a:r>
            <a:r>
              <a:rPr lang="en-US" dirty="0" smtClean="0"/>
              <a:t>[glass]</a:t>
            </a:r>
          </a:p>
          <a:p>
            <a:pPr marL="457200" lvl="1" indent="0">
              <a:buNone/>
            </a:pPr>
            <a:r>
              <a:rPr lang="en-US" sz="2600" dirty="0" smtClean="0">
                <a:solidFill>
                  <a:schemeClr val="bg1">
                    <a:lumMod val="65000"/>
                  </a:schemeClr>
                </a:solidFill>
              </a:rPr>
              <a:t>9 bytes/pixel read &amp; write, resolve pass</a:t>
            </a:r>
          </a:p>
          <a:p>
            <a:pPr marL="457200" lvl="1" indent="0">
              <a:buNone/>
            </a:pPr>
            <a:r>
              <a:rPr lang="en-US" sz="2600" b="1" dirty="0"/>
              <a:t>≈ </a:t>
            </a:r>
            <a:r>
              <a:rPr lang="en-US" sz="2600" b="1" dirty="0" smtClean="0"/>
              <a:t>20 </a:t>
            </a:r>
            <a:r>
              <a:rPr lang="en-US" sz="2600" dirty="0" smtClean="0">
                <a:solidFill>
                  <a:schemeClr val="bg1">
                    <a:lumMod val="65000"/>
                  </a:schemeClr>
                </a:solidFill>
              </a:rPr>
              <a:t>transparent </a:t>
            </a:r>
            <a:r>
              <a:rPr lang="en-US" sz="2600" dirty="0">
                <a:solidFill>
                  <a:schemeClr val="bg1">
                    <a:lumMod val="65000"/>
                  </a:schemeClr>
                </a:solidFill>
              </a:rPr>
              <a:t>primitives / pixel</a:t>
            </a:r>
          </a:p>
          <a:p>
            <a:pPr lvl="1"/>
            <a:endParaRPr lang="en-US" sz="2600" b="1" dirty="0" smtClean="0"/>
          </a:p>
          <a:p>
            <a:r>
              <a:rPr lang="en-US" b="1" dirty="0" smtClean="0"/>
              <a:t>Weighted, Blended OIT at ¼ resolution </a:t>
            </a:r>
            <a:r>
              <a:rPr lang="en-US" dirty="0" smtClean="0"/>
              <a:t>[smoke]</a:t>
            </a:r>
          </a:p>
          <a:p>
            <a:pPr marL="457200" lvl="1" indent="0">
              <a:buNone/>
            </a:pPr>
            <a:r>
              <a:rPr lang="en-US" sz="2600" dirty="0" smtClean="0">
                <a:solidFill>
                  <a:schemeClr val="bg1">
                    <a:lumMod val="65000"/>
                  </a:schemeClr>
                </a:solidFill>
              </a:rPr>
              <a:t>0.56 </a:t>
            </a:r>
            <a:r>
              <a:rPr lang="en-US" sz="2600" dirty="0">
                <a:solidFill>
                  <a:schemeClr val="bg1">
                    <a:lumMod val="65000"/>
                  </a:schemeClr>
                </a:solidFill>
              </a:rPr>
              <a:t>bytes/pixel read &amp; write, resolve pass</a:t>
            </a:r>
          </a:p>
          <a:p>
            <a:pPr marL="457200" lvl="1" indent="0">
              <a:buNone/>
            </a:pPr>
            <a:r>
              <a:rPr lang="en-US" sz="2600" b="1" dirty="0" smtClean="0"/>
              <a:t>≈ 320</a:t>
            </a:r>
            <a:r>
              <a:rPr lang="en-US" sz="2600" dirty="0" smtClean="0"/>
              <a:t> </a:t>
            </a:r>
            <a:r>
              <a:rPr lang="en-US" sz="2600" dirty="0">
                <a:solidFill>
                  <a:schemeClr val="bg1">
                    <a:lumMod val="65000"/>
                  </a:schemeClr>
                </a:solidFill>
              </a:rPr>
              <a:t>transparent primitives / pixel</a:t>
            </a:r>
          </a:p>
          <a:p>
            <a:pPr lvl="1"/>
            <a:endParaRPr lang="en-US" sz="2600" b="1" dirty="0" smtClean="0"/>
          </a:p>
          <a:p>
            <a:endParaRPr lang="en-US" dirty="0"/>
          </a:p>
        </p:txBody>
      </p:sp>
    </p:spTree>
    <p:extLst>
      <p:ext uri="{BB962C8B-B14F-4D97-AF65-F5344CB8AC3E}">
        <p14:creationId xmlns:p14="http://schemas.microsoft.com/office/powerpoint/2010/main" val="42257002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663</TotalTime>
  <Words>2705</Words>
  <Application>Microsoft Macintosh PowerPoint</Application>
  <PresentationFormat>On-screen Show (4:3)</PresentationFormat>
  <Paragraphs>325</Paragraphs>
  <Slides>44</Slides>
  <Notes>9</Notes>
  <HiddenSlides>1</HiddenSlides>
  <MMClips>5</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Weighted, Blended  Order Independent Transparency</vt:lpstr>
      <vt:lpstr>Sample Result</vt:lpstr>
      <vt:lpstr>Transparency under Rasterization</vt:lpstr>
      <vt:lpstr>Game Developer Constraints</vt:lpstr>
      <vt:lpstr>Maximum Depth Complexity</vt:lpstr>
      <vt:lpstr>Depth Complexity &lt; 10</vt:lpstr>
      <vt:lpstr>Depth Complexity ≈ 40</vt:lpstr>
      <vt:lpstr>Depth Complexity &gt; 100</vt:lpstr>
      <vt:lpstr>Maximum Depth Complexity</vt:lpstr>
      <vt:lpstr>Weighted Blended OIT Advantages</vt:lpstr>
      <vt:lpstr>Weighted Blended OIT Advantages</vt:lpstr>
      <vt:lpstr>Weighted Blended OIT Limitations</vt:lpstr>
      <vt:lpstr>Related Work</vt:lpstr>
      <vt:lpstr>Transparency Solution Space</vt:lpstr>
      <vt:lpstr>Porter &amp; Duff OVER Compositing</vt:lpstr>
      <vt:lpstr>Porter &amp; Duff OVER Compositing</vt:lpstr>
      <vt:lpstr>Weighted, Blended OIT</vt:lpstr>
      <vt:lpstr>OpenGL Implementation</vt:lpstr>
      <vt:lpstr>GPU/API Requirements</vt:lpstr>
      <vt:lpstr>GPU Memory Requirements</vt:lpstr>
      <vt:lpstr>w(z, a)</vt:lpstr>
      <vt:lpstr>Glass</vt:lpstr>
      <vt:lpstr>Glass</vt:lpstr>
      <vt:lpstr>Glass Video Result</vt:lpstr>
      <vt:lpstr>CAD</vt:lpstr>
      <vt:lpstr>CAD Video Result</vt:lpstr>
      <vt:lpstr>Smoke</vt:lpstr>
      <vt:lpstr>Smoke</vt:lpstr>
      <vt:lpstr>Silhouetting Artifact</vt:lpstr>
      <vt:lpstr>Silhouetting Artifact</vt:lpstr>
      <vt:lpstr>Silhouetting Artifact</vt:lpstr>
      <vt:lpstr>Silhouetting Artifact</vt:lpstr>
      <vt:lpstr>Water &amp; Foliage</vt:lpstr>
      <vt:lpstr>Highly Varying Color and Coverage</vt:lpstr>
      <vt:lpstr>Complex Transparency Video Result</vt:lpstr>
      <vt:lpstr>Tuning Advice</vt:lpstr>
      <vt:lpstr>Transparency + Depth of Field</vt:lpstr>
      <vt:lpstr>Special Thanks</vt:lpstr>
      <vt:lpstr>Weight Function Design</vt:lpstr>
      <vt:lpstr>Implementation Reference</vt:lpstr>
      <vt:lpstr>Implementation Advice</vt:lpstr>
      <vt:lpstr>Debugging Advice</vt:lpstr>
      <vt:lpstr>Sorted Transparency Artifacts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Weighted Blended Order Independent Transparency</dc:title>
  <dc:creator>morgan</dc:creator>
  <cp:lastModifiedBy>Morgan McGuire</cp:lastModifiedBy>
  <cp:revision>156</cp:revision>
  <dcterms:created xsi:type="dcterms:W3CDTF">2014-03-08T02:32:14Z</dcterms:created>
  <dcterms:modified xsi:type="dcterms:W3CDTF">2014-03-16T16:53:14Z</dcterms:modified>
</cp:coreProperties>
</file>